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33_6967BA7B.xml" ContentType="application/vnd.ms-powerpoint.comments+xml"/>
  <Override PartName="/ppt/notesSlides/notesSlide10.xml" ContentType="application/vnd.openxmlformats-officedocument.presentationml.notesSlide+xml"/>
  <Override PartName="/ppt/comments/modernComment_123_A8016268.xml" ContentType="application/vnd.ms-powerpoint.comments+xml"/>
  <Override PartName="/ppt/notesSlides/notesSlide11.xml" ContentType="application/vnd.openxmlformats-officedocument.presentationml.notesSlide+xml"/>
  <Override PartName="/ppt/comments/modernComment_125_E408228B.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8" r:id="rId2"/>
    <p:sldId id="263" r:id="rId3"/>
    <p:sldId id="290" r:id="rId4"/>
    <p:sldId id="261" r:id="rId5"/>
    <p:sldId id="264" r:id="rId6"/>
    <p:sldId id="316" r:id="rId7"/>
    <p:sldId id="292" r:id="rId8"/>
    <p:sldId id="266" r:id="rId9"/>
    <p:sldId id="307" r:id="rId10"/>
    <p:sldId id="291" r:id="rId11"/>
    <p:sldId id="293" r:id="rId12"/>
    <p:sldId id="267" r:id="rId13"/>
    <p:sldId id="268" r:id="rId14"/>
    <p:sldId id="314" r:id="rId15"/>
    <p:sldId id="279" r:id="rId16"/>
    <p:sldId id="273" r:id="rId17"/>
    <p:sldId id="311" r:id="rId18"/>
    <p:sldId id="275" r:id="rId19"/>
    <p:sldId id="274" r:id="rId20"/>
    <p:sldId id="294" r:id="rId21"/>
    <p:sldId id="309" r:id="rId22"/>
    <p:sldId id="310" r:id="rId23"/>
    <p:sldId id="315" r:id="rId24"/>
    <p:sldId id="317" r:id="rId25"/>
    <p:sldId id="323" r:id="rId26"/>
    <p:sldId id="319" r:id="rId27"/>
    <p:sldId id="318" r:id="rId28"/>
    <p:sldId id="320" r:id="rId29"/>
    <p:sldId id="324" r:id="rId30"/>
    <p:sldId id="321"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A1BA28-A722-25E8-CB9E-1AD9E1E625E2}" name="Elke Van Rossen (FOD Economie - SPF Economie)" initials="EV" userId="S::elke.vanrossen@economie.fgov.be::1df2713e-ee4d-4a0b-bab6-bd319f5792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stin Pierre" initials="BP" lastIdx="1" clrIdx="0">
    <p:extLst>
      <p:ext uri="{19B8F6BF-5375-455C-9EA6-DF929625EA0E}">
        <p15:presenceInfo xmlns:p15="http://schemas.microsoft.com/office/powerpoint/2012/main" userId="S-1-5-21-3751346436-1668585183-2244747223-18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32" autoAdjust="0"/>
    <p:restoredTop sz="67994" autoAdjust="0"/>
  </p:normalViewPr>
  <p:slideViewPr>
    <p:cSldViewPr snapToGrid="0">
      <p:cViewPr varScale="1">
        <p:scale>
          <a:sx n="43" d="100"/>
          <a:sy n="43" d="100"/>
        </p:scale>
        <p:origin x="1136"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23_A8016268.xml><?xml version="1.0" encoding="utf-8"?>
<p188:cmLst xmlns:a="http://schemas.openxmlformats.org/drawingml/2006/main" xmlns:r="http://schemas.openxmlformats.org/officeDocument/2006/relationships" xmlns:p188="http://schemas.microsoft.com/office/powerpoint/2018/8/main">
  <p188:cm id="{952A5C6B-954B-4EC3-9389-5E3D0FD7137D}" authorId="{9EA1BA28-A722-25E8-CB9E-1AD9E1E625E2}" created="2025-09-12T07:09:28.321">
    <ac:txMkLst xmlns:ac="http://schemas.microsoft.com/office/drawing/2013/main/command">
      <pc:docMk xmlns:pc="http://schemas.microsoft.com/office/powerpoint/2013/main/command"/>
      <pc:sldMk xmlns:pc="http://schemas.microsoft.com/office/powerpoint/2013/main/command" cId="2818663016" sldId="291"/>
      <ac:graphicFrameMk id="2" creationId="{433BC2E9-BC07-4885-8789-342BF28E5DD3}"/>
      <ac:tblMk/>
      <ac:tcMk rowId="2713940318" colId="2191645450"/>
      <ac:txMk cp="10" len="11">
        <ac:context len="23" hash="3741617415"/>
      </ac:txMk>
    </ac:txMkLst>
    <p188:pos x="6831241" y="401902"/>
    <p188:txBody>
      <a:bodyPr/>
      <a:lstStyle/>
      <a:p>
        <a:r>
          <a:rPr lang="nl-BE"/>
          <a:t>Better use 1 of the 2 options below:
Why can this be critical?
OR 
Potential impact</a:t>
        </a:r>
      </a:p>
    </p188:txBody>
  </p188:cm>
</p188:cmLst>
</file>

<file path=ppt/comments/modernComment_125_E408228B.xml><?xml version="1.0" encoding="utf-8"?>
<p188:cmLst xmlns:a="http://schemas.openxmlformats.org/drawingml/2006/main" xmlns:r="http://schemas.openxmlformats.org/officeDocument/2006/relationships" xmlns:p188="http://schemas.microsoft.com/office/powerpoint/2018/8/main">
  <p188:cm id="{EA56CAE6-BF89-41BB-B03A-2FFED6A69129}" authorId="{9EA1BA28-A722-25E8-CB9E-1AD9E1E625E2}" created="2025-09-12T07:13:13.540">
    <ac:txMkLst xmlns:ac="http://schemas.microsoft.com/office/drawing/2013/main/command">
      <pc:docMk xmlns:pc="http://schemas.microsoft.com/office/powerpoint/2013/main/command"/>
      <pc:sldMk xmlns:pc="http://schemas.microsoft.com/office/powerpoint/2013/main/command" cId="3825738379" sldId="293"/>
      <ac:spMk id="4" creationId="{FEC7336D-3236-461C-BD1C-BB739754F09C}"/>
      <ac:txMk cp="408" len="17">
        <ac:context len="460" hash="1080549900"/>
      </ac:txMk>
    </ac:txMkLst>
    <p188:pos x="7607197" y="5181599"/>
    <p188:txBody>
      <a:bodyPr/>
      <a:lstStyle/>
      <a:p>
        <a:r>
          <a:rPr lang="nl-BE"/>
          <a:t>BELAC 2-003:
5.1.3. Only if proves impracticable to use the calibration services of an body belonging to one of the above mentioned categories, can other calibration services be
called upon. In that case, it must be ensured that the calibration services
provided are suitable for the intended use. Ideally it should be demonstrated
that the relevant parts of EN ISO/IEC 17025 concerning traceability are
complied with, but in any case the calibration certificate delivered shall contain
at least the following data: ...</a:t>
        </a:r>
      </a:p>
    </p188:txBody>
  </p188:cm>
</p188:cmLst>
</file>

<file path=ppt/comments/modernComment_133_6967BA7B.xml><?xml version="1.0" encoding="utf-8"?>
<p188:cmLst xmlns:a="http://schemas.openxmlformats.org/drawingml/2006/main" xmlns:r="http://schemas.openxmlformats.org/officeDocument/2006/relationships" xmlns:p188="http://schemas.microsoft.com/office/powerpoint/2018/8/main">
  <p188:cm id="{D3BED307-4BEE-4817-8DC6-E277E5421A8F}" authorId="{9EA1BA28-A722-25E8-CB9E-1AD9E1E625E2}" created="2025-09-12T07:06:40.130">
    <ac:txMkLst xmlns:ac="http://schemas.microsoft.com/office/drawing/2013/main/command">
      <pc:docMk xmlns:pc="http://schemas.microsoft.com/office/powerpoint/2013/main/command"/>
      <pc:sldMk xmlns:pc="http://schemas.microsoft.com/office/powerpoint/2013/main/command" cId="1768405627" sldId="307"/>
      <ac:spMk id="4" creationId="{FEC7336D-3236-461C-BD1C-BB739754F09C}"/>
      <ac:txMk cp="71" len="52">
        <ac:context len="1128" hash="3087400580"/>
      </ac:txMk>
    </ac:txMkLst>
    <p188:pos x="6645969" y="779304"/>
    <p188:txBody>
      <a:bodyPr/>
      <a:lstStyle/>
      <a:p>
        <a:r>
          <a:rPr lang="nl-BE"/>
          <a:t>Risk-based approach to determine the degree of criticality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0368B-3564-43C6-8BAC-C1620CCFA1B1}" type="datetimeFigureOut">
              <a:rPr lang="fr-BE" smtClean="0"/>
              <a:t>16-09-25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8B5C0-524A-4B0A-8AA6-24BD1C359765}" type="slidenum">
              <a:rPr lang="fr-BE" smtClean="0"/>
              <a:t>‹N°›</a:t>
            </a:fld>
            <a:endParaRPr lang="fr-BE"/>
          </a:p>
        </p:txBody>
      </p:sp>
    </p:spTree>
    <p:extLst>
      <p:ext uri="{BB962C8B-B14F-4D97-AF65-F5344CB8AC3E}">
        <p14:creationId xmlns:p14="http://schemas.microsoft.com/office/powerpoint/2010/main" val="398446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ogle.com/search?client=firefox-b-d&amp;q=ILAC+%28Coop%C3%A9ration+internationale+pour+l%27accr%C3%A9ditation+des+laboratoires&amp;mstk=AUtExfCkPLOOFGnKfOI_vzpbxXQio8VImlhdecmTPqmNXeMGQR2YkP6t-B5rrsAinJFZMxkD6PcgKMFzJnMEvabzi7z_MTglX3S-P-XIwowfgCMIpzAC-RXaVanZCXiznBI45wuWrx9L1eb0IaqdrWPXRBoKhaWVpvcQsX0L-ZM_42JDImIWCYpyXM3eqZ7f854nTZew56aTYi9EeQJXfWqiK0Iciw&amp;csui=3&amp;ved=2ahUKEwjU3-DfnNOPAxVS0wIHHY2DBW4QgK4QegQIARAB"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ogle.com/search?client=firefox-b-d&amp;q=ILAC+%28Coop%C3%A9ration+internationale+pour+l%27accr%C3%A9ditation+des+laboratoires&amp;mstk=AUtExfCkPLOOFGnKfOI_vzpbxXQio8VImlhdecmTPqmNXeMGQR2YkP6t-B5rrsAinJFZMxkD6PcgKMFzJnMEvabzi7z_MTglX3S-P-XIwowfgCMIpzAC-RXaVanZCXiznBI45wuWrx9L1eb0IaqdrWPXRBoKhaWVpvcQsX0L-ZM_42JDImIWCYpyXM3eqZ7f854nTZew56aTYi9EeQJXfWqiK0Iciw&amp;csui=3&amp;ved=2ahUKEwjU3-DfnNOPAxVS0wIHHY2DBW4QgK4QegQIARAB"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Bonjour à </a:t>
            </a:r>
            <a:r>
              <a:rPr lang="en-US" dirty="0" err="1"/>
              <a:t>tous</a:t>
            </a:r>
            <a:r>
              <a:rPr lang="en-US" dirty="0"/>
              <a:t>,</a:t>
            </a:r>
          </a:p>
          <a:p>
            <a:r>
              <a:rPr lang="en-US" dirty="0"/>
              <a:t>Merci pour </a:t>
            </a:r>
            <a:r>
              <a:rPr lang="en-US" dirty="0" err="1"/>
              <a:t>l’invitation</a:t>
            </a:r>
            <a:endParaRPr lang="en-US" dirty="0"/>
          </a:p>
          <a:p>
            <a:endParaRPr lang="en-US" dirty="0"/>
          </a:p>
          <a:p>
            <a:r>
              <a:rPr lang="en-US" dirty="0" err="1"/>
              <a:t>Abordons</a:t>
            </a:r>
            <a:r>
              <a:rPr lang="en-US" dirty="0"/>
              <a:t> </a:t>
            </a:r>
            <a:r>
              <a:rPr lang="en-US" dirty="0" err="1"/>
              <a:t>maintenant</a:t>
            </a:r>
            <a:r>
              <a:rPr lang="en-US" dirty="0"/>
              <a:t> un </a:t>
            </a:r>
            <a:r>
              <a:rPr lang="en-US" dirty="0" err="1"/>
              <a:t>sujet</a:t>
            </a:r>
            <a:r>
              <a:rPr lang="en-US" dirty="0"/>
              <a:t> </a:t>
            </a:r>
            <a:r>
              <a:rPr lang="en-US" dirty="0" err="1"/>
              <a:t>relativement</a:t>
            </a:r>
            <a:r>
              <a:rPr lang="en-US" dirty="0"/>
              <a:t> </a:t>
            </a:r>
            <a:r>
              <a:rPr lang="en-US" dirty="0" err="1"/>
              <a:t>complexe</a:t>
            </a:r>
            <a:r>
              <a:rPr lang="en-US" dirty="0"/>
              <a:t> </a:t>
            </a:r>
            <a:r>
              <a:rPr lang="en-US" dirty="0" err="1"/>
              <a:t>qu’est</a:t>
            </a:r>
            <a:r>
              <a:rPr lang="en-US" dirty="0"/>
              <a:t> la </a:t>
            </a:r>
            <a:r>
              <a:rPr lang="en-US" dirty="0" err="1"/>
              <a:t>tracabilité</a:t>
            </a:r>
            <a:r>
              <a:rPr lang="en-US" dirty="0"/>
              <a:t> </a:t>
            </a:r>
            <a:r>
              <a:rPr lang="en-US" dirty="0" err="1"/>
              <a:t>metrologique</a:t>
            </a:r>
            <a:r>
              <a:rPr lang="en-US" dirty="0"/>
              <a:t> ….</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1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À titre d’exemples quelques interrogations à poser afin d’</a:t>
            </a:r>
            <a:r>
              <a:rPr lang="fr-BE" sz="1200" kern="1200" dirty="0" err="1">
                <a:solidFill>
                  <a:schemeClr val="tx1"/>
                </a:solidFill>
                <a:effectLst/>
                <a:latin typeface="+mn-lt"/>
                <a:ea typeface="+mn-ea"/>
                <a:cs typeface="+mn-cs"/>
              </a:rPr>
              <a:t>aiderà</a:t>
            </a:r>
            <a:r>
              <a:rPr lang="fr-BE" sz="1200" kern="1200" dirty="0">
                <a:solidFill>
                  <a:schemeClr val="tx1"/>
                </a:solidFill>
                <a:effectLst/>
                <a:latin typeface="+mn-lt"/>
                <a:ea typeface="+mn-ea"/>
                <a:cs typeface="+mn-cs"/>
              </a:rPr>
              <a:t> identifier les équipements critiques</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46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résumer l’ensemble, l’évaluation des risques permet de déterminer la criticité de l’équipement, ce qui nous orientera soit vers une vérification, soit vers une calibration.</a:t>
            </a:r>
          </a:p>
          <a:p>
            <a:r>
              <a:rPr lang="fr-FR" dirty="0"/>
              <a:t>Si la calibration est réalisée par le laboratoire lui-même, une procédure de calibration doit obligatoirement être disponible, élément obligatoire normatif, comme précisé dans les directives.</a:t>
            </a:r>
          </a:p>
          <a:p>
            <a:r>
              <a:rPr lang="fr-FR" dirty="0"/>
              <a:t>Si la calibration est confiée à un prestataire externe, il doit exister un contrat entre laboratoire et fournisseur, ainsi qu’une évaluation périodique des prestations de ce fournisseur.</a:t>
            </a:r>
          </a:p>
          <a:p>
            <a:endParaRPr lang="fr-FR" dirty="0"/>
          </a:p>
          <a:p>
            <a:r>
              <a:rPr lang="fr-FR" dirty="0"/>
              <a:t>Enfin si l’accréditation est visée, ce fournisseur devra lui-même être accrédité pour la calibration selon l’ISO 17025 ou être un Service national de normalisation.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aucun fournisseur externe accrédité n'est disponible, le laboratoire est chargé de démontrer la conformité selon l’ISO17025 (incluant critères et preuves de conformité</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majorité des appareils de mesure — tels que les balances, les pipettes ou les thermomètres — la norme d’accréditation de référence est l’ISO 17025:2017.</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obligations des directives:</a:t>
            </a:r>
          </a:p>
          <a:p>
            <a:r>
              <a:rPr lang="fr-FR" sz="1200" b="1" i="0" u="none" strike="noStrike" kern="1200" baseline="0" dirty="0">
                <a:solidFill>
                  <a:schemeClr val="tx1"/>
                </a:solidFill>
                <a:latin typeface="+mn-lt"/>
                <a:ea typeface="+mn-ea"/>
                <a:cs typeface="+mn-cs"/>
              </a:rPr>
              <a:t>6.8.3.A </a:t>
            </a:r>
            <a:r>
              <a:rPr lang="fr-FR" sz="1200" b="0" i="0" u="none" strike="noStrike" kern="1200" baseline="0" dirty="0">
                <a:solidFill>
                  <a:schemeClr val="tx1"/>
                </a:solidFill>
                <a:latin typeface="+mn-lt"/>
                <a:ea typeface="+mn-ea"/>
                <a:cs typeface="+mn-cs"/>
              </a:rPr>
              <a:t>: Le laboratoire doit disposer d'une procédure de sélection et d'évaluation périodique des fournisseurs et sous-traitants critiques. </a:t>
            </a:r>
          </a:p>
          <a:p>
            <a:endParaRPr lang="fr-BE"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6.8.3.B </a:t>
            </a:r>
            <a:r>
              <a:rPr lang="fr-FR" sz="1200" b="0" i="0" u="none" strike="noStrike" kern="1200" baseline="0" dirty="0">
                <a:solidFill>
                  <a:schemeClr val="tx1"/>
                </a:solidFill>
                <a:latin typeface="+mn-lt"/>
                <a:ea typeface="+mn-ea"/>
                <a:cs typeface="+mn-cs"/>
              </a:rPr>
              <a:t>: Une liste de fournisseurs critiques agréés est disponible.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00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dirty="0"/>
              <a:t>Globalement, quelles sont les nouveautés ?</a:t>
            </a:r>
          </a:p>
          <a:p>
            <a:pPr lvl="0"/>
            <a:r>
              <a:rPr lang="fr-FR" dirty="0"/>
              <a:t>Comme précédemment signalés, l’exigence OBLIGATOIRE des directives de 2017 ne change pas. </a:t>
            </a:r>
          </a:p>
          <a:p>
            <a:pPr lvl="0"/>
            <a:r>
              <a:rPr lang="fr-FR" dirty="0"/>
              <a:t>En revanche, les précisions se rejoignent entre </a:t>
            </a:r>
            <a:r>
              <a:rPr lang="fr-FR" u="sng" dirty="0"/>
              <a:t>commentaires des directives </a:t>
            </a:r>
            <a:r>
              <a:rPr lang="fr-FR" dirty="0"/>
              <a:t>ou </a:t>
            </a:r>
            <a:r>
              <a:rPr lang="fr-FR" u="sng" dirty="0"/>
              <a:t>exigences de la norme.</a:t>
            </a:r>
          </a:p>
          <a:p>
            <a:pPr lvl="0"/>
            <a:endParaRPr lang="fr-FR" dirty="0"/>
          </a:p>
          <a:p>
            <a:pPr lvl="0"/>
            <a:r>
              <a:rPr lang="fr-FR" dirty="0"/>
              <a:t>On peut classer en 4 catégories ces précisions: </a:t>
            </a:r>
          </a:p>
          <a:p>
            <a:pPr lvl="0"/>
            <a:endParaRPr lang="fr-FR" dirty="0"/>
          </a:p>
          <a:p>
            <a:pPr marL="171450" lvl="0" indent="-171450">
              <a:buFontTx/>
              <a:buChar char="-"/>
            </a:pPr>
            <a:r>
              <a:rPr lang="fr-FR" dirty="0"/>
              <a:t>la notion de </a:t>
            </a:r>
            <a:r>
              <a:rPr lang="fr-FR" u="sng" dirty="0"/>
              <a:t>fréquence de calibration</a:t>
            </a:r>
            <a:r>
              <a:rPr lang="fr-FR" dirty="0"/>
              <a:t>, basée sur la criticité / évaluation des risques.</a:t>
            </a:r>
          </a:p>
          <a:p>
            <a:pPr marL="171450" lvl="0" indent="-171450">
              <a:buFontTx/>
              <a:buChar char="-"/>
            </a:pPr>
            <a:r>
              <a:rPr lang="fr-FR" u="sng" dirty="0"/>
              <a:t>l’utilisation des matériaux certifiés</a:t>
            </a:r>
            <a:r>
              <a:rPr lang="fr-FR" dirty="0"/>
              <a:t> </a:t>
            </a:r>
          </a:p>
          <a:p>
            <a:pPr marL="171450" lvl="0" indent="-171450">
              <a:buFontTx/>
              <a:buChar char="-"/>
            </a:pPr>
            <a:r>
              <a:rPr lang="fr-FR" dirty="0"/>
              <a:t>Si le résultat de la calibration / vérification est en dehors des limites fixées, Une analyse d’impact pour le patient doit être réalisées, pour des résultats déjà produits ou en cours de production. p.ex. via le biais des résultats de CQIs.</a:t>
            </a:r>
          </a:p>
          <a:p>
            <a:pPr marL="171450" lvl="0" indent="-171450">
              <a:buFontTx/>
              <a:buChar char="-"/>
            </a:pPr>
            <a:r>
              <a:rPr lang="fr-FR" dirty="0"/>
              <a:t>Pour les examens de génétique, la </a:t>
            </a:r>
            <a:r>
              <a:rPr lang="fr-FR" dirty="0" err="1"/>
              <a:t>tracabilité</a:t>
            </a:r>
            <a:r>
              <a:rPr lang="fr-FR" dirty="0"/>
              <a:t> à des séquences de référence doit </a:t>
            </a:r>
            <a:r>
              <a:rPr lang="fr-FR" dirty="0" err="1"/>
              <a:t>etre</a:t>
            </a:r>
            <a:r>
              <a:rPr lang="fr-FR" dirty="0"/>
              <a:t> </a:t>
            </a:r>
            <a:r>
              <a:rPr lang="fr-FR" dirty="0" err="1"/>
              <a:t>etablie</a:t>
            </a:r>
            <a:r>
              <a:rPr lang="fr-FR" dirty="0"/>
              <a:t> pour l’accréditation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Et enfin Quelques spécifications pour les méthodes non-quantitatives où la </a:t>
            </a:r>
            <a:r>
              <a:rPr lang="fr-FR" dirty="0" err="1"/>
              <a:t>tracabilité</a:t>
            </a:r>
            <a:r>
              <a:rPr lang="fr-FR" dirty="0"/>
              <a:t> est parfois difficile à évaluer. Pour plus d’information, je vous invite à lire la dernière page de la procédure BELAC 2-003.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cela inclut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lvl="1"/>
            <a:r>
              <a:rPr lang="fr-BE" sz="1200" kern="1200" dirty="0" err="1">
                <a:solidFill>
                  <a:schemeClr val="tx1"/>
                </a:solidFill>
                <a:effectLst/>
                <a:latin typeface="+mn-lt"/>
                <a:ea typeface="+mn-ea"/>
                <a:cs typeface="+mn-cs"/>
              </a:rPr>
              <a:t>DIdentifier</a:t>
            </a:r>
            <a:r>
              <a:rPr lang="fr-BE" sz="1200" kern="1200" dirty="0">
                <a:solidFill>
                  <a:schemeClr val="tx1"/>
                </a:solidFill>
                <a:effectLst/>
                <a:latin typeface="+mn-lt"/>
                <a:ea typeface="+mn-ea"/>
                <a:cs typeface="+mn-cs"/>
              </a:rPr>
              <a:t>/</a:t>
            </a:r>
            <a:r>
              <a:rPr lang="fr-BE" sz="1200" kern="1200" dirty="0" err="1">
                <a:solidFill>
                  <a:schemeClr val="tx1"/>
                </a:solidFill>
                <a:effectLst/>
                <a:latin typeface="+mn-lt"/>
                <a:ea typeface="+mn-ea"/>
                <a:cs typeface="+mn-cs"/>
              </a:rPr>
              <a:t>controler</a:t>
            </a:r>
            <a:r>
              <a:rPr lang="fr-BE" sz="1200" kern="1200" dirty="0">
                <a:solidFill>
                  <a:schemeClr val="tx1"/>
                </a:solidFill>
                <a:effectLst/>
                <a:latin typeface="+mn-lt"/>
                <a:ea typeface="+mn-ea"/>
                <a:cs typeface="+mn-cs"/>
              </a:rPr>
              <a:t> les influences sur </a:t>
            </a:r>
            <a:r>
              <a:rPr lang="fr-BE" sz="1200" kern="1200" dirty="0" err="1">
                <a:solidFill>
                  <a:schemeClr val="tx1"/>
                </a:solidFill>
                <a:effectLst/>
                <a:latin typeface="+mn-lt"/>
                <a:ea typeface="+mn-ea"/>
                <a:cs typeface="+mn-cs"/>
              </a:rPr>
              <a:t>res</a:t>
            </a:r>
            <a:r>
              <a:rPr lang="fr-BE" sz="1200" kern="1200" dirty="0">
                <a:solidFill>
                  <a:schemeClr val="tx1"/>
                </a:solidFill>
                <a:effectLst/>
                <a:latin typeface="+mn-lt"/>
                <a:ea typeface="+mn-ea"/>
                <a:cs typeface="+mn-cs"/>
              </a:rPr>
              <a:t>. Final (</a:t>
            </a:r>
            <a:r>
              <a:rPr lang="fr-BE" sz="1200" b="1" kern="1200" dirty="0">
                <a:solidFill>
                  <a:schemeClr val="tx1"/>
                </a:solidFill>
                <a:effectLst/>
                <a:latin typeface="+mn-lt"/>
                <a:ea typeface="+mn-ea"/>
                <a:cs typeface="+mn-cs"/>
              </a:rPr>
              <a:t>ANALYSE RISQUES</a:t>
            </a:r>
            <a:endParaRPr lang="fr-BE" sz="12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Établir la </a:t>
            </a:r>
            <a:r>
              <a:rPr lang="fr-BE" sz="1200" b="1" kern="1200" dirty="0">
                <a:solidFill>
                  <a:schemeClr val="tx1"/>
                </a:solidFill>
                <a:effectLst/>
                <a:latin typeface="+mn-lt"/>
                <a:ea typeface="+mn-ea"/>
                <a:cs typeface="+mn-cs"/>
              </a:rPr>
              <a:t>validité des </a:t>
            </a:r>
            <a:r>
              <a:rPr lang="fr-BE" sz="1200" b="1" kern="1200" dirty="0" err="1">
                <a:solidFill>
                  <a:schemeClr val="tx1"/>
                </a:solidFill>
                <a:effectLst/>
                <a:latin typeface="+mn-lt"/>
                <a:ea typeface="+mn-ea"/>
                <a:cs typeface="+mn-cs"/>
              </a:rPr>
              <a:t>res</a:t>
            </a:r>
            <a:r>
              <a:rPr lang="fr-BE" sz="1200" b="1" kern="1200" dirty="0">
                <a:solidFill>
                  <a:schemeClr val="tx1"/>
                </a:solidFill>
                <a:effectLst/>
                <a:latin typeface="+mn-lt"/>
                <a:ea typeface="+mn-ea"/>
                <a:cs typeface="+mn-cs"/>
              </a:rPr>
              <a:t>.</a:t>
            </a:r>
            <a:r>
              <a:rPr lang="fr-BE" sz="1200" kern="1200" dirty="0">
                <a:solidFill>
                  <a:schemeClr val="tx1"/>
                </a:solidFill>
                <a:effectLst/>
                <a:latin typeface="+mn-lt"/>
                <a:ea typeface="+mn-ea"/>
                <a:cs typeface="+mn-cs"/>
              </a:rPr>
              <a:t> Au moyen de CQE, réanalyse d’échantillon déjà analysés et diversifier les méthodes analytiques (</a:t>
            </a:r>
            <a:r>
              <a:rPr lang="fr-BE" sz="1200" kern="1200" dirty="0" err="1">
                <a:solidFill>
                  <a:schemeClr val="tx1"/>
                </a:solidFill>
                <a:effectLst/>
                <a:latin typeface="+mn-lt"/>
                <a:ea typeface="+mn-ea"/>
                <a:cs typeface="+mn-cs"/>
              </a:rPr>
              <a:t>int</a:t>
            </a:r>
            <a:r>
              <a:rPr lang="fr-BE" sz="1200" kern="1200" dirty="0">
                <a:solidFill>
                  <a:schemeClr val="tx1"/>
                </a:solidFill>
                <a:effectLst/>
                <a:latin typeface="+mn-lt"/>
                <a:ea typeface="+mn-ea"/>
                <a:cs typeface="+mn-cs"/>
              </a:rPr>
              <a:t>. Réaction)</a:t>
            </a:r>
            <a:endParaRPr lang="nl-BE" sz="1200" b="0" i="0" u="none" strike="noStrike" kern="1200" baseline="0" dirty="0">
              <a:solidFill>
                <a:schemeClr val="tx1"/>
              </a:solidFill>
              <a:latin typeface="+mn-lt"/>
              <a:ea typeface="+mn-ea"/>
              <a:cs typeface="+mn-cs"/>
              <a:sym typeface="Wingdings" panose="05000000000000000000" pitchFamily="2" charset="2"/>
            </a:endParaRPr>
          </a:p>
          <a:p>
            <a:pPr lvl="0"/>
            <a:endParaRPr lang="nl-BE" sz="1200" b="0" i="0" u="none" strike="noStrike" kern="1200" baseline="0" dirty="0">
              <a:solidFill>
                <a:schemeClr val="tx1"/>
              </a:solidFill>
              <a:latin typeface="+mn-lt"/>
              <a:ea typeface="+mn-ea"/>
              <a:cs typeface="+mn-cs"/>
              <a:sym typeface="Wingdings" panose="05000000000000000000" pitchFamily="2" charset="2"/>
            </a:endParaRPr>
          </a:p>
          <a:p>
            <a:pPr lvl="0"/>
            <a:endParaRPr lang="nl-BE" sz="1200" b="0" i="0" u="none" strike="noStrike" kern="1200" baseline="0" dirty="0">
              <a:solidFill>
                <a:schemeClr val="tx1"/>
              </a:solidFill>
              <a:latin typeface="+mn-lt"/>
              <a:ea typeface="+mn-ea"/>
              <a:cs typeface="+mn-cs"/>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90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éléments des précédentes versions de la directive pratique ou de la norme qui restent présents, sont ceux définissant le concept de traçabilité, évoqué en début de présentation…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149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IM, documentation/procédure, compétence, référence aux </a:t>
            </a:r>
            <a:r>
              <a:rPr lang="fr-FR" dirty="0" err="1"/>
              <a:t>standars</a:t>
            </a:r>
            <a:r>
              <a:rPr lang="fr-FR" dirty="0"/>
              <a:t> internationaux, intervalle de calibration/vérification spécifié</a:t>
            </a:r>
            <a:endParaRPr lang="fr-BE" sz="1200"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64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Cette diapo liste de manière exhaustive le contenu à retrouver dans la </a:t>
            </a:r>
            <a:r>
              <a:rPr lang="fr-FR" sz="1200" b="0" i="0" u="sng" strike="noStrike" kern="1200" baseline="0" dirty="0">
                <a:solidFill>
                  <a:schemeClr val="tx1"/>
                </a:solidFill>
                <a:latin typeface="+mn-lt"/>
                <a:ea typeface="+mn-ea"/>
                <a:cs typeface="+mn-cs"/>
              </a:rPr>
              <a:t>procédure de calibration </a:t>
            </a:r>
            <a:r>
              <a:rPr lang="fr-FR" sz="1200" b="0" i="0" u="none" strike="noStrike" kern="1200" baseline="0" dirty="0">
                <a:solidFill>
                  <a:schemeClr val="tx1"/>
                </a:solidFill>
                <a:latin typeface="+mn-lt"/>
                <a:ea typeface="+mn-ea"/>
                <a:cs typeface="+mn-cs"/>
              </a:rPr>
              <a:t>sur laquelle je ne m’étendrai pas car tout est listé dans les référentiels.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Je ne ferai qu’insister sur l’importance de l’établissement d’une fréquence d’étalonnage rationnellement basé, de bien définir les mesures à prendre si dépassement des </a:t>
            </a:r>
            <a:r>
              <a:rPr lang="fr-FR" sz="1200" b="0" i="0" u="none" strike="noStrike" kern="1200" baseline="0">
                <a:solidFill>
                  <a:schemeClr val="tx1"/>
                </a:solidFill>
                <a:latin typeface="+mn-lt"/>
                <a:ea typeface="+mn-ea"/>
                <a:cs typeface="+mn-cs"/>
              </a:rPr>
              <a:t>critères d’acceptabilité </a:t>
            </a:r>
            <a:r>
              <a:rPr lang="fr-FR" sz="1200" b="0" i="0" u="none" strike="noStrike" kern="1200" baseline="0" dirty="0">
                <a:solidFill>
                  <a:schemeClr val="tx1"/>
                </a:solidFill>
                <a:latin typeface="+mn-lt"/>
                <a:ea typeface="+mn-ea"/>
                <a:cs typeface="+mn-cs"/>
              </a:rPr>
              <a:t>définis par le labo</a:t>
            </a:r>
          </a:p>
          <a:p>
            <a:br>
              <a:rPr lang="fr-FR" dirty="0"/>
            </a:b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u="sng"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41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dirty="0"/>
              <a:t>Que la calibration soit réalisée en interne ou externe, on doit pouvoir retrouver ce contenu dans les enregistrements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dirty="0"/>
              <a:t>Donc importance pour le labo de les demander au prestataire externe. aussi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dirty="0"/>
              <a:t>De nouveau, je m’étendrai pas sur ce contenu exhaustif retrouvé dans nos référentiels et déjà présentés dans les </a:t>
            </a:r>
            <a:r>
              <a:rPr lang="fr-FR" b="0" u="none" dirty="0" err="1"/>
              <a:t>dias</a:t>
            </a:r>
            <a:r>
              <a:rPr lang="fr-FR" b="0" u="none" dirty="0"/>
              <a:t> précédentes</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024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a:solidFill>
                  <a:schemeClr val="tx1"/>
                </a:solidFill>
                <a:latin typeface="+mn-lt"/>
                <a:ea typeface="+mn-ea"/>
                <a:cs typeface="+mn-cs"/>
              </a:rPr>
              <a:t>On termine avec un petit exemple simpliste de calibration où cette </a:t>
            </a:r>
            <a:r>
              <a:rPr lang="fr-FR" sz="1200" b="1" i="0" u="none" strike="noStrike" kern="1200" baseline="0" dirty="0" err="1">
                <a:solidFill>
                  <a:schemeClr val="tx1"/>
                </a:solidFill>
                <a:latin typeface="+mn-lt"/>
                <a:ea typeface="+mn-ea"/>
                <a:cs typeface="+mn-cs"/>
              </a:rPr>
              <a:t>derniere</a:t>
            </a:r>
            <a:r>
              <a:rPr lang="fr-FR" sz="1200" b="1" i="0" u="none" strike="noStrike" kern="1200" baseline="0" dirty="0">
                <a:solidFill>
                  <a:schemeClr val="tx1"/>
                </a:solidFill>
                <a:latin typeface="+mn-lt"/>
                <a:ea typeface="+mn-ea"/>
                <a:cs typeface="+mn-cs"/>
              </a:rPr>
              <a:t> est conforme si la somme de l’incertitude global sommée au biais est inférieure à l’erreur maximal tolérée. </a:t>
            </a:r>
          </a:p>
          <a:p>
            <a:endParaRPr lang="fr-FR" sz="1200" b="1"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L’erreur max toléré est </a:t>
            </a:r>
            <a:r>
              <a:rPr lang="fr-FR" sz="1200" b="1" i="0" u="none" strike="noStrike" kern="1200" baseline="0" dirty="0" err="1">
                <a:solidFill>
                  <a:schemeClr val="tx1"/>
                </a:solidFill>
                <a:latin typeface="+mn-lt"/>
                <a:ea typeface="+mn-ea"/>
                <a:cs typeface="+mn-cs"/>
              </a:rPr>
              <a:t>majoritairmeent</a:t>
            </a:r>
            <a:r>
              <a:rPr lang="fr-FR" sz="1200" b="1" i="0" u="none" strike="noStrike" kern="1200" baseline="0" dirty="0">
                <a:solidFill>
                  <a:schemeClr val="tx1"/>
                </a:solidFill>
                <a:latin typeface="+mn-lt"/>
                <a:ea typeface="+mn-ea"/>
                <a:cs typeface="+mn-cs"/>
              </a:rPr>
              <a:t> communiquée par le fournisseur. Dans cette exemple elle est de 3°C</a:t>
            </a:r>
          </a:p>
          <a:p>
            <a:r>
              <a:rPr lang="fr-FR" sz="1200" b="1" i="0" u="none" strike="noStrike" kern="1200" baseline="0" dirty="0">
                <a:solidFill>
                  <a:schemeClr val="tx1"/>
                </a:solidFill>
                <a:latin typeface="+mn-lt"/>
                <a:ea typeface="+mn-ea"/>
                <a:cs typeface="+mn-cs"/>
              </a:rPr>
              <a:t>La différence entre la température mesurée par l’</a:t>
            </a:r>
            <a:r>
              <a:rPr lang="fr-FR" sz="1200" b="1" i="0" u="none" strike="noStrike" kern="1200" baseline="0" dirty="0" err="1">
                <a:solidFill>
                  <a:schemeClr val="tx1"/>
                </a:solidFill>
                <a:latin typeface="+mn-lt"/>
                <a:ea typeface="+mn-ea"/>
                <a:cs typeface="+mn-cs"/>
              </a:rPr>
              <a:t>equiement</a:t>
            </a:r>
            <a:r>
              <a:rPr lang="fr-FR" sz="1200" b="1" i="0" u="none" strike="noStrike" kern="1200" baseline="0" dirty="0">
                <a:solidFill>
                  <a:schemeClr val="tx1"/>
                </a:solidFill>
                <a:latin typeface="+mn-lt"/>
                <a:ea typeface="+mn-ea"/>
                <a:cs typeface="+mn-cs"/>
              </a:rPr>
              <a:t> de référence et </a:t>
            </a:r>
            <a:r>
              <a:rPr lang="fr-FR" sz="1200" b="1" i="0" u="none" strike="noStrike" kern="1200" baseline="0" dirty="0" err="1">
                <a:solidFill>
                  <a:schemeClr val="tx1"/>
                </a:solidFill>
                <a:latin typeface="+mn-lt"/>
                <a:ea typeface="+mn-ea"/>
                <a:cs typeface="+mn-cs"/>
              </a:rPr>
              <a:t>equipement</a:t>
            </a:r>
            <a:r>
              <a:rPr lang="fr-FR" sz="1200" b="1" i="0" u="none" strike="noStrike" kern="1200" baseline="0" dirty="0">
                <a:solidFill>
                  <a:schemeClr val="tx1"/>
                </a:solidFill>
                <a:latin typeface="+mn-lt"/>
                <a:ea typeface="+mn-ea"/>
                <a:cs typeface="+mn-cs"/>
              </a:rPr>
              <a:t> de routine est de 0.556°C</a:t>
            </a:r>
          </a:p>
          <a:p>
            <a:r>
              <a:rPr lang="fr-FR" sz="1200" b="1" i="0" u="none" strike="noStrike" kern="1200" baseline="0" dirty="0">
                <a:solidFill>
                  <a:schemeClr val="tx1"/>
                </a:solidFill>
                <a:latin typeface="+mn-lt"/>
                <a:ea typeface="+mn-ea"/>
                <a:cs typeface="+mn-cs"/>
              </a:rPr>
              <a:t>L’incertitude de mesure globale calculée par le prestataire externe est de 0.05.</a:t>
            </a:r>
          </a:p>
          <a:p>
            <a:endParaRPr lang="fr-FR" sz="1200" b="1"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La calibration est donc conforme , incertitude globale et biais étant moindre que 3°C</a:t>
            </a:r>
          </a:p>
          <a:p>
            <a:endParaRPr lang="fr-FR" sz="1200" b="1" i="0" u="none" strike="noStrike" kern="1200" baseline="0" dirty="0">
              <a:solidFill>
                <a:schemeClr val="tx1"/>
              </a:solidFill>
              <a:latin typeface="+mn-lt"/>
              <a:ea typeface="+mn-ea"/>
              <a:cs typeface="+mn-cs"/>
            </a:endParaRPr>
          </a:p>
          <a:p>
            <a:endParaRPr lang="fr-FR" sz="1200" b="1"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a:t>
            </a:r>
          </a:p>
          <a:p>
            <a:r>
              <a:rPr lang="fr-FR" sz="1200" b="1" i="0" u="none" strike="noStrike" kern="1200" baseline="0" dirty="0">
                <a:solidFill>
                  <a:schemeClr val="tx1"/>
                </a:solidFill>
                <a:latin typeface="+mn-lt"/>
                <a:ea typeface="+mn-ea"/>
                <a:cs typeface="+mn-cs"/>
              </a:rPr>
              <a:t>Erreur Maximale Tolérée (EMT) : </a:t>
            </a:r>
            <a:r>
              <a:rPr lang="fr-FR" sz="1200" b="0" i="0" u="none" strike="noStrike" kern="1200" baseline="0" dirty="0">
                <a:solidFill>
                  <a:schemeClr val="tx1"/>
                </a:solidFill>
                <a:latin typeface="+mn-lt"/>
                <a:ea typeface="+mn-ea"/>
                <a:cs typeface="+mn-cs"/>
              </a:rPr>
              <a:t>valeur extrême de l'erreur de mesure, par rapport à une valeur de référence connue, qui est tolérée par les spécifications ou règlements pour un mesurage, un instrument de mesure ou un système de mesure donné (VIM).</a:t>
            </a:r>
            <a:endParaRPr lang="fr-FR" sz="1200" b="1" i="0" u="none" strike="noStrike" kern="1200" baseline="0" dirty="0">
              <a:solidFill>
                <a:schemeClr val="tx1"/>
              </a:solidFill>
              <a:latin typeface="+mn-lt"/>
              <a:ea typeface="+mn-ea"/>
              <a:cs typeface="+mn-cs"/>
            </a:endParaRPr>
          </a:p>
          <a:p>
            <a:pPr marL="0" indent="0">
              <a:lnSpc>
                <a:spcPct val="200000"/>
              </a:lnSpc>
              <a:buNone/>
            </a:pPr>
            <a:endParaRPr lang="fr-FR" sz="1200" b="1" i="0" u="none" strike="noStrike" kern="1200" baseline="0" dirty="0">
              <a:solidFill>
                <a:schemeClr val="tx1"/>
              </a:solidFill>
              <a:latin typeface="+mn-lt"/>
              <a:ea typeface="+mn-ea"/>
              <a:cs typeface="+mn-cs"/>
            </a:endParaRPr>
          </a:p>
          <a:p>
            <a:pPr marL="0" indent="0">
              <a:lnSpc>
                <a:spcPct val="200000"/>
              </a:lnSpc>
              <a:buNone/>
            </a:pPr>
            <a:endParaRPr lang="fr-FR" sz="1200" b="1" i="0" u="none" strike="noStrike" kern="1200" baseline="0" dirty="0">
              <a:solidFill>
                <a:schemeClr val="tx1"/>
              </a:solidFill>
              <a:latin typeface="+mn-lt"/>
              <a:ea typeface="+mn-ea"/>
              <a:cs typeface="+mn-cs"/>
            </a:endParaRPr>
          </a:p>
          <a:p>
            <a:pPr marL="0" indent="0">
              <a:lnSpc>
                <a:spcPct val="200000"/>
              </a:lnSpc>
              <a:buNone/>
            </a:pPr>
            <a:r>
              <a:rPr lang="fr-FR" sz="1200" b="1" i="0" u="none" strike="noStrike" kern="1200" baseline="0" dirty="0">
                <a:solidFill>
                  <a:schemeClr val="tx1"/>
                </a:solidFill>
                <a:latin typeface="+mn-lt"/>
                <a:ea typeface="+mn-ea"/>
                <a:cs typeface="+mn-cs"/>
              </a:rPr>
              <a:t>Définition de la plage de tolérance = erreur de mesure maximale admissible (plage en gris, souvent communiqué par le fabricant ou selon ILAC), incluant le biais mesuré (x) et la somme de toutes les incertitude de mesure (IM) depuis l’étalon SI (flèche de gauche à droite). </a:t>
            </a:r>
          </a:p>
          <a:p>
            <a:pPr marL="0" indent="0">
              <a:lnSpc>
                <a:spcPct val="200000"/>
              </a:lnSpc>
              <a:buNone/>
            </a:pPr>
            <a:endParaRPr lang="fr-FR" sz="1200" b="1" i="0" u="none" strike="noStrike" kern="1200" baseline="0" dirty="0">
              <a:solidFill>
                <a:schemeClr val="tx1"/>
              </a:solidFill>
              <a:latin typeface="+mn-lt"/>
              <a:ea typeface="+mn-ea"/>
              <a:cs typeface="+mn-cs"/>
            </a:endParaRPr>
          </a:p>
          <a:p>
            <a:pPr marL="0" indent="0">
              <a:lnSpc>
                <a:spcPct val="200000"/>
              </a:lnSpc>
              <a:buNone/>
            </a:pPr>
            <a:r>
              <a:rPr lang="fr-FR" sz="1200" b="1" i="0" u="none" strike="noStrike" kern="1200" baseline="0" dirty="0">
                <a:solidFill>
                  <a:schemeClr val="tx1"/>
                </a:solidFill>
                <a:latin typeface="+mn-lt"/>
                <a:ea typeface="+mn-ea"/>
                <a:cs typeface="+mn-cs"/>
              </a:rPr>
              <a:t>Si biais + IM dans l’intervalle de tolérance &gt; ok; si non, voir ILAC  G24.</a:t>
            </a:r>
          </a:p>
          <a:p>
            <a:pPr marL="0" indent="0">
              <a:lnSpc>
                <a:spcPct val="200000"/>
              </a:lnSpc>
              <a:buNone/>
            </a:pPr>
            <a:endParaRPr lang="fr-FR" sz="1200" b="1" i="0" u="none" strike="noStrike" kern="1200" baseline="0" dirty="0">
              <a:solidFill>
                <a:schemeClr val="tx1"/>
              </a:solidFill>
              <a:latin typeface="+mn-lt"/>
              <a:ea typeface="+mn-ea"/>
              <a:cs typeface="+mn-cs"/>
            </a:endParaRPr>
          </a:p>
          <a:p>
            <a:pPr marL="0" indent="0">
              <a:lnSpc>
                <a:spcPct val="200000"/>
              </a:lnSpc>
              <a:buNone/>
            </a:pPr>
            <a:r>
              <a:rPr lang="fr-FR" sz="1200" b="1" i="0" u="none" strike="noStrike" kern="1200" baseline="0" dirty="0">
                <a:solidFill>
                  <a:schemeClr val="tx1"/>
                </a:solidFill>
                <a:latin typeface="+mn-lt"/>
                <a:ea typeface="+mn-ea"/>
                <a:cs typeface="+mn-cs"/>
              </a:rPr>
              <a:t>5 scénarii décrits dans cette directives..</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84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termine avec la question: Que faire en cas de résultat non conforme aux critères définis par le labo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Comme signalé, Documentation des corrections et des mesures correctives (((ajustement, recalibrage,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Et surtout Analyse de la véritable cause et de son impact sur les résultats déjà analysés ou en cours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titre d’exemples, 5 scénarii peuvent se présenter en fonction de si le biais (symboliser par la petite croix sur l’image) et/ou l’incertitude de mesure global (symbolisé par les deux flèches) sont acceptables.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a le cas parfait où biais et incertitude sont inclus dans la plage de tolérance mais aussi des scénarii intermédiaires où seulement le biais ou l’incertitude sont hors de la plage de tolérance.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C’est au labo de décider le ou lesquels scénarii sont acceptables pour lui et de les documenter.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 nouveau, je vous renvoie aux conseils disponibles dans la recommandation ILAC G24.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a:solidFill>
                  <a:schemeClr val="accent1"/>
                </a:solidFill>
                <a:hlinkClick r:id="rId3">
                  <a:extLst>
                    <a:ext uri="{A12FA001-AC4F-418D-AE19-62706E023703}">
                      <ahyp:hlinkClr xmlns:ahyp="http://schemas.microsoft.com/office/drawing/2018/hyperlinkcolor" val="tx"/>
                    </a:ext>
                  </a:extLst>
                </a:hlinkClick>
              </a:rPr>
              <a:t>ILAC Guidelines</a:t>
            </a:r>
            <a:r>
              <a:rPr lang="fr-FR" sz="1200" u="sng" dirty="0">
                <a:hlinkClick r:id="rId3">
                  <a:extLst>
                    <a:ext uri="{A12FA001-AC4F-418D-AE19-62706E023703}">
                      <ahyp:hlinkClr xmlns:ahyp="http://schemas.microsoft.com/office/drawing/2018/hyperlinkcolor" val="tx"/>
                    </a:ext>
                  </a:extLst>
                </a:hlinkClick>
              </a:rPr>
              <a:t>: International </a:t>
            </a:r>
            <a:r>
              <a:rPr lang="fr-FR" sz="1200" u="sng" dirty="0" err="1">
                <a:hlinkClick r:id="rId3">
                  <a:extLst>
                    <a:ext uri="{A12FA001-AC4F-418D-AE19-62706E023703}">
                      <ahyp:hlinkClr xmlns:ahyp="http://schemas.microsoft.com/office/drawing/2018/hyperlinkcolor" val="tx"/>
                    </a:ext>
                  </a:extLst>
                </a:hlinkClick>
              </a:rPr>
              <a:t>Lab</a:t>
            </a:r>
            <a:r>
              <a:rPr lang="fr-FR" sz="1200" u="sng" dirty="0">
                <a:hlinkClick r:id="rId3">
                  <a:extLst>
                    <a:ext uri="{A12FA001-AC4F-418D-AE19-62706E023703}">
                      <ahyp:hlinkClr xmlns:ahyp="http://schemas.microsoft.com/office/drawing/2018/hyperlinkcolor" val="tx"/>
                    </a:ext>
                  </a:extLst>
                </a:hlinkClick>
              </a:rPr>
              <a:t> </a:t>
            </a:r>
            <a:r>
              <a:rPr lang="fr-FR" sz="1200" u="sng" dirty="0" err="1">
                <a:hlinkClick r:id="rId3">
                  <a:extLst>
                    <a:ext uri="{A12FA001-AC4F-418D-AE19-62706E023703}">
                      <ahyp:hlinkClr xmlns:ahyp="http://schemas.microsoft.com/office/drawing/2018/hyperlinkcolor" val="tx"/>
                    </a:ext>
                  </a:extLst>
                </a:hlinkClick>
              </a:rPr>
              <a:t>Accrédition</a:t>
            </a:r>
            <a:r>
              <a:rPr lang="fr-FR" sz="1200" u="sng" dirty="0">
                <a:hlinkClick r:id="rId3">
                  <a:extLst>
                    <a:ext uri="{A12FA001-AC4F-418D-AE19-62706E023703}">
                      <ahyp:hlinkClr xmlns:ahyp="http://schemas.microsoft.com/office/drawing/2018/hyperlinkcolor" val="tx"/>
                    </a:ext>
                  </a:extLst>
                </a:hlinkClick>
              </a:rPr>
              <a:t> </a:t>
            </a:r>
            <a:r>
              <a:rPr lang="fr-FR" sz="1200" u="sng" dirty="0" err="1">
                <a:hlinkClick r:id="rId3">
                  <a:extLst>
                    <a:ext uri="{A12FA001-AC4F-418D-AE19-62706E023703}">
                      <ahyp:hlinkClr xmlns:ahyp="http://schemas.microsoft.com/office/drawing/2018/hyperlinkcolor" val="tx"/>
                    </a:ext>
                  </a:extLst>
                </a:hlinkClick>
              </a:rPr>
              <a:t>Cooperation</a:t>
            </a:r>
            <a:endParaRPr lang="fr-BE" sz="1200" b="1" u="sng" dirty="0">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est possible de prendre des mesures même si une vérification est conforme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831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fr-FR" dirty="0"/>
              <a:t>En conclusion,  l’exigence obligatoire des directives pratiques de 2017 ne change pas. </a:t>
            </a:r>
          </a:p>
          <a:p>
            <a:pPr marL="0" marR="0" lvl="0" indent="0" algn="l" defTabSz="914400" rtl="0" eaLnBrk="1" fontAlgn="auto" latinLnBrk="0" hangingPunct="1">
              <a:lnSpc>
                <a:spcPct val="200000"/>
              </a:lnSpc>
              <a:spcBef>
                <a:spcPts val="0"/>
              </a:spcBef>
              <a:spcAft>
                <a:spcPts val="0"/>
              </a:spcAft>
              <a:buClrTx/>
              <a:buSzTx/>
              <a:buFontTx/>
              <a:buNone/>
              <a:tabLst/>
              <a:defRPr/>
            </a:pPr>
            <a:r>
              <a:rPr lang="fr-FR" dirty="0"/>
              <a:t>En revanche, les commentaires/exigences facultatives de la nouvelle version 2025 rejoignent les précisions retrouvées dans la version 2022 de notre norme ISO.</a:t>
            </a:r>
          </a:p>
          <a:p>
            <a:pPr marL="0" indent="0">
              <a:lnSpc>
                <a:spcPct val="200000"/>
              </a:lnSpc>
              <a:buNone/>
            </a:pPr>
            <a:r>
              <a:rPr lang="fr-FR" dirty="0"/>
              <a:t>Ces précisions concernent la fréquence de calibration, l’analyse d’impact sur les résultats patients, l’(utilisation de CRM ainsi que des précisions sur les méthodes non-quantitatives</a:t>
            </a:r>
          </a:p>
          <a:p>
            <a:pPr marL="0" indent="0">
              <a:lnSpc>
                <a:spcPct val="200000"/>
              </a:lnSpc>
              <a:buNone/>
            </a:pPr>
            <a:endParaRPr lang="fr-FR" dirty="0"/>
          </a:p>
          <a:p>
            <a:pPr marL="0" indent="0">
              <a:lnSpc>
                <a:spcPct val="200000"/>
              </a:lnSpc>
              <a:buNone/>
            </a:pPr>
            <a:endParaRPr lang="fr-FR" dirty="0"/>
          </a:p>
          <a:p>
            <a:pPr marL="0" indent="0">
              <a:lnSpc>
                <a:spcPct val="200000"/>
              </a:lnSpc>
              <a:buNone/>
            </a:pPr>
            <a:r>
              <a:rPr lang="fr-FR" dirty="0"/>
              <a:t>Clin d’œil aux recommandations ILAC, car elles sont gratuites et offre une réelle assistance de terrain</a:t>
            </a:r>
          </a:p>
          <a:p>
            <a:pPr marL="0" indent="0">
              <a:lnSpc>
                <a:spcPct val="200000"/>
              </a:lnSpc>
              <a:buNone/>
            </a:pPr>
            <a:r>
              <a:rPr lang="fr-FR" dirty="0"/>
              <a:t>Et enfin rappel des grandes étapes clés de Bonnes Pratiques en </a:t>
            </a:r>
            <a:r>
              <a:rPr lang="fr-FR" dirty="0" err="1"/>
              <a:t>tracabilité</a:t>
            </a:r>
            <a:r>
              <a:rPr lang="fr-FR" dirty="0"/>
              <a:t> en </a:t>
            </a:r>
            <a:r>
              <a:rPr lang="fr-FR" dirty="0" err="1"/>
              <a:t>commencant</a:t>
            </a:r>
            <a:r>
              <a:rPr lang="fr-FR" dirty="0"/>
              <a:t> par une évaluation des risques permettant de juger de la criticité de l’équipement. </a:t>
            </a:r>
          </a:p>
          <a:p>
            <a:pPr marL="0" indent="0">
              <a:lnSpc>
                <a:spcPct val="200000"/>
              </a:lnSpc>
              <a:buNone/>
            </a:pPr>
            <a:r>
              <a:rPr lang="fr-FR" dirty="0"/>
              <a:t>Ceci oriente vers la fréquence d’évaluation de la calibration et/ou vérification. </a:t>
            </a:r>
          </a:p>
          <a:p>
            <a:pPr marL="0" indent="0">
              <a:lnSpc>
                <a:spcPct val="200000"/>
              </a:lnSpc>
              <a:buNone/>
            </a:pPr>
            <a:r>
              <a:rPr lang="fr-FR" dirty="0"/>
              <a:t>Des actions basées sur une analyse d’impact sont à prendre et enregistrer si résultat hors des limite fixées par le labo.</a:t>
            </a:r>
          </a:p>
          <a:p>
            <a:pPr marL="0" indent="0">
              <a:lnSpc>
                <a:spcPct val="200000"/>
              </a:lnSpc>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87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…Après avoir rappelé la définition, nous aborderons les aspects réglementaires obligatoires ainsi que ceux à respecter dans le cadre d’une accréditation.</a:t>
            </a:r>
            <a:br>
              <a:rPr lang="fr-FR" dirty="0"/>
            </a:br>
            <a:r>
              <a:rPr lang="fr-FR" dirty="0"/>
              <a:t>Nous passerons ensuite en revue les nouveautés introduites dans les directives 2025 et les comparerons avec celles de la version 2022 de la norme ISO et de la procédure BELAC 2-003. »</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30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ct val="200000"/>
              </a:lnSpc>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864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200000"/>
              </a:lnSpc>
            </a:pPr>
            <a:r>
              <a:rPr lang="fr-BE" sz="1200" b="1" dirty="0" err="1">
                <a:latin typeface="Lato"/>
              </a:rPr>
              <a:t>Differentes</a:t>
            </a:r>
            <a:r>
              <a:rPr lang="fr-BE" sz="1200" b="1" dirty="0">
                <a:latin typeface="Lato"/>
              </a:rPr>
              <a:t> normes ISO</a:t>
            </a:r>
          </a:p>
          <a:p>
            <a:pPr marL="342900" indent="-342900">
              <a:lnSpc>
                <a:spcPct val="200000"/>
              </a:lnSpc>
              <a:buFont typeface="Arial" panose="020B0604020202020204" pitchFamily="34" charset="0"/>
              <a:buChar char="•"/>
            </a:pPr>
            <a:r>
              <a:rPr lang="fr-BE" sz="1200" dirty="0">
                <a:latin typeface="Lato"/>
              </a:rPr>
              <a:t>17025: </a:t>
            </a:r>
            <a:r>
              <a:rPr lang="fr-BE" sz="1200" u="sng" dirty="0">
                <a:latin typeface="Lato"/>
              </a:rPr>
              <a:t>laboratoire d’étalonnage</a:t>
            </a:r>
            <a:r>
              <a:rPr lang="fr-BE" sz="1200" dirty="0">
                <a:latin typeface="Lato"/>
              </a:rPr>
              <a:t>, </a:t>
            </a:r>
            <a:r>
              <a:rPr lang="fr-FR" dirty="0"/>
              <a:t>Appareils de mesure (tels que balances, pipettes, thermomètres)</a:t>
            </a:r>
          </a:p>
          <a:p>
            <a:pPr marL="342900" indent="-342900">
              <a:lnSpc>
                <a:spcPct val="200000"/>
              </a:lnSpc>
              <a:buFont typeface="Arial" panose="020B0604020202020204" pitchFamily="34" charset="0"/>
              <a:buChar char="•"/>
            </a:pPr>
            <a:r>
              <a:rPr lang="fr-FR" sz="1200" dirty="0">
                <a:latin typeface="Lato"/>
              </a:rPr>
              <a:t>17034: producteurs de </a:t>
            </a:r>
            <a:r>
              <a:rPr lang="fr-FR" sz="1200" u="sng" dirty="0">
                <a:latin typeface="Lato"/>
              </a:rPr>
              <a:t>matériaux</a:t>
            </a:r>
            <a:r>
              <a:rPr lang="fr-FR" sz="1200" dirty="0">
                <a:latin typeface="Lato"/>
              </a:rPr>
              <a:t> de référence certifiés </a:t>
            </a:r>
            <a:r>
              <a:rPr lang="fr-FR" sz="1200" u="sng" dirty="0">
                <a:latin typeface="Lato"/>
              </a:rPr>
              <a:t>compétents</a:t>
            </a:r>
          </a:p>
          <a:p>
            <a:pPr marL="342900" indent="-342900">
              <a:lnSpc>
                <a:spcPct val="200000"/>
              </a:lnSpc>
              <a:buFont typeface="Arial" panose="020B0604020202020204" pitchFamily="34" charset="0"/>
              <a:buChar char="•"/>
            </a:pPr>
            <a:r>
              <a:rPr lang="fr-FR" sz="1200" dirty="0">
                <a:latin typeface="Lato"/>
              </a:rPr>
              <a:t>15194: producteurs de </a:t>
            </a:r>
            <a:r>
              <a:rPr lang="fr-FR" sz="1200" u="sng" dirty="0">
                <a:latin typeface="Lato"/>
              </a:rPr>
              <a:t>matériaux</a:t>
            </a:r>
            <a:r>
              <a:rPr lang="fr-FR" sz="1200" dirty="0">
                <a:latin typeface="Lato"/>
              </a:rPr>
              <a:t> de référence certifiés </a:t>
            </a:r>
            <a:r>
              <a:rPr lang="fr-FR" sz="1200" u="sng" dirty="0">
                <a:latin typeface="Lato"/>
              </a:rPr>
              <a:t>appropriés</a:t>
            </a:r>
          </a:p>
          <a:p>
            <a:pPr marL="342900" indent="-342900">
              <a:lnSpc>
                <a:spcPct val="200000"/>
              </a:lnSpc>
              <a:buFont typeface="Arial" panose="020B0604020202020204" pitchFamily="34" charset="0"/>
              <a:buChar char="•"/>
            </a:pPr>
            <a:r>
              <a:rPr lang="fr-FR" sz="1200" dirty="0">
                <a:latin typeface="Lato"/>
              </a:rPr>
              <a:t>17511: informations complémentaires pour </a:t>
            </a:r>
            <a:r>
              <a:rPr lang="fr-FR" sz="1200" u="sng" dirty="0">
                <a:latin typeface="Lato"/>
              </a:rPr>
              <a:t>gérer les compromis </a:t>
            </a:r>
            <a:r>
              <a:rPr lang="fr-FR" sz="1200" dirty="0">
                <a:latin typeface="Lato"/>
              </a:rPr>
              <a:t>à propos de la traçabilité métrologique des mesurandes;</a:t>
            </a:r>
            <a:endParaRPr lang="fr-BE" sz="1200" dirty="0">
              <a:latin typeface="Lato"/>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093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fr-BE" sz="1600" b="1" dirty="0">
                <a:latin typeface="Lato"/>
              </a:rPr>
              <a:t>VIM</a:t>
            </a:r>
            <a:r>
              <a:rPr lang="fr-BE" dirty="0"/>
              <a:t>: </a:t>
            </a:r>
            <a:r>
              <a:rPr lang="fr-BE" dirty="0" err="1"/>
              <a:t>Vocabulary</a:t>
            </a:r>
            <a:r>
              <a:rPr lang="fr-BE" dirty="0"/>
              <a:t> International </a:t>
            </a:r>
            <a:r>
              <a:rPr lang="fr-BE" dirty="0" err="1"/>
              <a:t>Metrology</a:t>
            </a:r>
            <a:endParaRPr lang="fr-BE" sz="1600" b="1" dirty="0">
              <a:latin typeface="Lato"/>
            </a:endParaRPr>
          </a:p>
          <a:p>
            <a:pPr marL="0" marR="0" lvl="0" indent="0" algn="l" defTabSz="914400" rtl="0" eaLnBrk="1" fontAlgn="auto" latinLnBrk="0" hangingPunct="1">
              <a:lnSpc>
                <a:spcPct val="200000"/>
              </a:lnSpc>
              <a:spcBef>
                <a:spcPts val="0"/>
              </a:spcBef>
              <a:spcAft>
                <a:spcPts val="0"/>
              </a:spcAft>
              <a:buClrTx/>
              <a:buSzTx/>
              <a:buFontTx/>
              <a:buNone/>
              <a:tabLst/>
              <a:defRPr/>
            </a:pPr>
            <a:r>
              <a:rPr lang="fr-FR" sz="1200" u="sng" dirty="0">
                <a:solidFill>
                  <a:schemeClr val="accent1"/>
                </a:solidFill>
                <a:hlinkClick r:id="rId3">
                  <a:extLst>
                    <a:ext uri="{A12FA001-AC4F-418D-AE19-62706E023703}">
                      <ahyp:hlinkClr xmlns:ahyp="http://schemas.microsoft.com/office/drawing/2018/hyperlinkcolor" val="tx"/>
                    </a:ext>
                  </a:extLst>
                </a:hlinkClick>
              </a:rPr>
              <a:t>ILAC</a:t>
            </a:r>
            <a:r>
              <a:rPr lang="fr-FR" sz="1200" u="sng" dirty="0">
                <a:hlinkClick r:id="rId3">
                  <a:extLst>
                    <a:ext uri="{A12FA001-AC4F-418D-AE19-62706E023703}">
                      <ahyp:hlinkClr xmlns:ahyp="http://schemas.microsoft.com/office/drawing/2018/hyperlinkcolor" val="tx"/>
                    </a:ext>
                  </a:extLst>
                </a:hlinkClick>
              </a:rPr>
              <a:t>: International </a:t>
            </a:r>
            <a:r>
              <a:rPr lang="fr-FR" sz="1200" u="sng" dirty="0" err="1">
                <a:hlinkClick r:id="rId3">
                  <a:extLst>
                    <a:ext uri="{A12FA001-AC4F-418D-AE19-62706E023703}">
                      <ahyp:hlinkClr xmlns:ahyp="http://schemas.microsoft.com/office/drawing/2018/hyperlinkcolor" val="tx"/>
                    </a:ext>
                  </a:extLst>
                </a:hlinkClick>
              </a:rPr>
              <a:t>Lab</a:t>
            </a:r>
            <a:r>
              <a:rPr lang="fr-FR" sz="1200" u="sng" dirty="0">
                <a:hlinkClick r:id="rId3">
                  <a:extLst>
                    <a:ext uri="{A12FA001-AC4F-418D-AE19-62706E023703}">
                      <ahyp:hlinkClr xmlns:ahyp="http://schemas.microsoft.com/office/drawing/2018/hyperlinkcolor" val="tx"/>
                    </a:ext>
                  </a:extLst>
                </a:hlinkClick>
              </a:rPr>
              <a:t> </a:t>
            </a:r>
            <a:r>
              <a:rPr lang="fr-FR" sz="1200" u="sng" dirty="0" err="1">
                <a:hlinkClick r:id="rId3">
                  <a:extLst>
                    <a:ext uri="{A12FA001-AC4F-418D-AE19-62706E023703}">
                      <ahyp:hlinkClr xmlns:ahyp="http://schemas.microsoft.com/office/drawing/2018/hyperlinkcolor" val="tx"/>
                    </a:ext>
                  </a:extLst>
                </a:hlinkClick>
              </a:rPr>
              <a:t>Accrédition</a:t>
            </a:r>
            <a:r>
              <a:rPr lang="fr-FR" sz="1200" u="sng" dirty="0">
                <a:hlinkClick r:id="rId3">
                  <a:extLst>
                    <a:ext uri="{A12FA001-AC4F-418D-AE19-62706E023703}">
                      <ahyp:hlinkClr xmlns:ahyp="http://schemas.microsoft.com/office/drawing/2018/hyperlinkcolor" val="tx"/>
                    </a:ext>
                  </a:extLst>
                </a:hlinkClick>
              </a:rPr>
              <a:t> </a:t>
            </a:r>
            <a:r>
              <a:rPr lang="fr-FR" sz="1200" u="sng" dirty="0" err="1">
                <a:hlinkClick r:id="rId3">
                  <a:extLst>
                    <a:ext uri="{A12FA001-AC4F-418D-AE19-62706E023703}">
                      <ahyp:hlinkClr xmlns:ahyp="http://schemas.microsoft.com/office/drawing/2018/hyperlinkcolor" val="tx"/>
                    </a:ext>
                  </a:extLst>
                </a:hlinkClick>
              </a:rPr>
              <a:t>Cooperation</a:t>
            </a:r>
            <a:endParaRPr lang="fr-BE" sz="1200" b="1" u="sng" dirty="0">
              <a:latin typeface="Lato"/>
            </a:endParaRPr>
          </a:p>
          <a:p>
            <a:pPr marL="0" indent="0">
              <a:lnSpc>
                <a:spcPct val="200000"/>
              </a:lnSpc>
              <a:buNone/>
            </a:pPr>
            <a:endParaRPr lang="fr-FR" u="sng"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908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ct val="200000"/>
              </a:lnSpc>
              <a:buNone/>
            </a:pPr>
            <a:r>
              <a:rPr lang="fr-FR" u="sng" dirty="0"/>
              <a:t>Gestion Risque: identifier les influences et les contrôler (réduire </a:t>
            </a:r>
            <a:r>
              <a:rPr lang="fr-FR" u="sng" dirty="0" err="1"/>
              <a:t>frequence</a:t>
            </a:r>
            <a:r>
              <a:rPr lang="fr-FR" u="sng" dirty="0"/>
              <a:t> ou les supprimer)</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515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0C9F1-8181-F4C6-1AD1-4764A714E8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7B775F-3968-A865-16EB-3C2CA35A2C9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9AC456-5932-4334-FB7F-0521B0D11F56}"/>
              </a:ext>
            </a:extLst>
          </p:cNvPr>
          <p:cNvSpPr>
            <a:spLocks noGrp="1"/>
          </p:cNvSpPr>
          <p:nvPr>
            <p:ph type="body" idx="1"/>
          </p:nvPr>
        </p:nvSpPr>
        <p:spPr/>
        <p:txBody>
          <a:bodyPr/>
          <a:lstStyle/>
          <a:p>
            <a:pPr marL="0" indent="0">
              <a:lnSpc>
                <a:spcPct val="200000"/>
              </a:lnSpc>
              <a:buNone/>
            </a:pPr>
            <a:endParaRPr lang="fr-FR" u="sng" dirty="0"/>
          </a:p>
        </p:txBody>
      </p:sp>
      <p:sp>
        <p:nvSpPr>
          <p:cNvPr id="4" name="Espace réservé du numéro de diapositive 3">
            <a:extLst>
              <a:ext uri="{FF2B5EF4-FFF2-40B4-BE49-F238E27FC236}">
                <a16:creationId xmlns:a16="http://schemas.microsoft.com/office/drawing/2014/main" id="{D48E7666-6BE5-80AE-F3FD-E3E8461AC4C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74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5AF98-10F1-1368-CED5-6947F15C95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DEB91E-E999-E30E-ADD9-CE00F28C83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384CCD1-792C-4FFB-A03C-DE5CF5A3B67E}"/>
              </a:ext>
            </a:extLst>
          </p:cNvPr>
          <p:cNvSpPr>
            <a:spLocks noGrp="1"/>
          </p:cNvSpPr>
          <p:nvPr>
            <p:ph type="body" idx="1"/>
          </p:nvPr>
        </p:nvSpPr>
        <p:spPr/>
        <p:txBody>
          <a:bodyPr/>
          <a:lstStyle/>
          <a:p>
            <a:pPr marL="0" indent="0">
              <a:lnSpc>
                <a:spcPct val="200000"/>
              </a:lnSpc>
              <a:buNone/>
            </a:pPr>
            <a:endParaRPr lang="fr-FR" u="sng" dirty="0"/>
          </a:p>
        </p:txBody>
      </p:sp>
      <p:sp>
        <p:nvSpPr>
          <p:cNvPr id="4" name="Espace réservé du numéro de diapositive 3">
            <a:extLst>
              <a:ext uri="{FF2B5EF4-FFF2-40B4-BE49-F238E27FC236}">
                <a16:creationId xmlns:a16="http://schemas.microsoft.com/office/drawing/2014/main" id="{F4A22B2D-9237-D165-BDFF-B8EB19C7E90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050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C137-A154-EC3D-971B-2FCB93C2C7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71AD64-6281-2161-EB36-20AC6265FD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FA8AEC7-34D3-314D-583D-6CF6C77D82AF}"/>
              </a:ext>
            </a:extLst>
          </p:cNvPr>
          <p:cNvSpPr>
            <a:spLocks noGrp="1"/>
          </p:cNvSpPr>
          <p:nvPr>
            <p:ph type="body" idx="1"/>
          </p:nvPr>
        </p:nvSpPr>
        <p:spPr/>
        <p:txBody>
          <a:bodyPr/>
          <a:lstStyle/>
          <a:p>
            <a:pPr marL="0" indent="0">
              <a:lnSpc>
                <a:spcPct val="200000"/>
              </a:lnSpc>
              <a:buNone/>
            </a:pPr>
            <a:endParaRPr lang="fr-FR" u="sng" dirty="0"/>
          </a:p>
        </p:txBody>
      </p:sp>
      <p:sp>
        <p:nvSpPr>
          <p:cNvPr id="4" name="Espace réservé du numéro de diapositive 3">
            <a:extLst>
              <a:ext uri="{FF2B5EF4-FFF2-40B4-BE49-F238E27FC236}">
                <a16:creationId xmlns:a16="http://schemas.microsoft.com/office/drawing/2014/main" id="{CC4F9488-9CC3-FB98-D2F9-37BB3B78FDB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466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5E39-DDDA-AA5E-A785-96930F49FD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430E59-896D-9A89-16BF-9B59F4E7ED6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4120B1-7E7D-051B-52B8-E01D8E1ED54F}"/>
              </a:ext>
            </a:extLst>
          </p:cNvPr>
          <p:cNvSpPr>
            <a:spLocks noGrp="1"/>
          </p:cNvSpPr>
          <p:nvPr>
            <p:ph type="body" idx="1"/>
          </p:nvPr>
        </p:nvSpPr>
        <p:spPr/>
        <p:txBody>
          <a:bodyPr/>
          <a:lstStyle/>
          <a:p>
            <a:pPr marL="0" indent="0">
              <a:lnSpc>
                <a:spcPct val="200000"/>
              </a:lnSpc>
              <a:buNone/>
            </a:pPr>
            <a:endParaRPr lang="fr-FR" u="sng" dirty="0"/>
          </a:p>
        </p:txBody>
      </p:sp>
      <p:sp>
        <p:nvSpPr>
          <p:cNvPr id="4" name="Espace réservé du numéro de diapositive 3">
            <a:extLst>
              <a:ext uri="{FF2B5EF4-FFF2-40B4-BE49-F238E27FC236}">
                <a16:creationId xmlns:a16="http://schemas.microsoft.com/office/drawing/2014/main" id="{C25EFDC9-4827-A812-932B-9FDCF9D0AB8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09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AE4BD-2A13-7EC0-0862-5F9FC4E1EA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27CCDC-C8F8-D26D-012C-9A29586398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EC82924-BFCF-1AE2-44C4-C0D4C7752571}"/>
              </a:ext>
            </a:extLst>
          </p:cNvPr>
          <p:cNvSpPr>
            <a:spLocks noGrp="1"/>
          </p:cNvSpPr>
          <p:nvPr>
            <p:ph type="body" idx="1"/>
          </p:nvPr>
        </p:nvSpPr>
        <p:spPr/>
        <p:txBody>
          <a:bodyPr/>
          <a:lstStyle/>
          <a:p>
            <a:pPr marL="0" indent="0">
              <a:lnSpc>
                <a:spcPct val="200000"/>
              </a:lnSpc>
              <a:buNone/>
            </a:pPr>
            <a:endParaRPr lang="fr-FR" u="sng" dirty="0"/>
          </a:p>
        </p:txBody>
      </p:sp>
      <p:sp>
        <p:nvSpPr>
          <p:cNvPr id="4" name="Espace réservé du numéro de diapositive 3">
            <a:extLst>
              <a:ext uri="{FF2B5EF4-FFF2-40B4-BE49-F238E27FC236}">
                <a16:creationId xmlns:a16="http://schemas.microsoft.com/office/drawing/2014/main" id="{3A788AF6-7DEC-90BB-E9CA-7C1A23D0948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974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10A44-64E9-6AB8-8D81-44E21649E8C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B62E4C-28A2-30E2-2E79-6A2DD7FD87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496218-833C-1B8E-7283-2E4153A71016}"/>
              </a:ext>
            </a:extLst>
          </p:cNvPr>
          <p:cNvSpPr>
            <a:spLocks noGrp="1"/>
          </p:cNvSpPr>
          <p:nvPr>
            <p:ph type="body" idx="1"/>
          </p:nvPr>
        </p:nvSpPr>
        <p:spPr/>
        <p:txBody>
          <a:bodyPr/>
          <a:lstStyle/>
          <a:p>
            <a:pPr marL="0" indent="0">
              <a:lnSpc>
                <a:spcPct val="200000"/>
              </a:lnSpc>
              <a:buNone/>
            </a:pPr>
            <a:endParaRPr lang="fr-FR" u="sng" dirty="0"/>
          </a:p>
        </p:txBody>
      </p:sp>
      <p:sp>
        <p:nvSpPr>
          <p:cNvPr id="4" name="Espace réservé du numéro de diapositive 3">
            <a:extLst>
              <a:ext uri="{FF2B5EF4-FFF2-40B4-BE49-F238E27FC236}">
                <a16:creationId xmlns:a16="http://schemas.microsoft.com/office/drawing/2014/main" id="{3A487DAC-508C-7032-D964-24EE6952793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38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Avec les dernières mises à jour de nos référentiels, on observe une tendance à l’harmonisation entre les exigences facultatives présentées dans la nouvelle version des directives pratiques et celles de la norme ISO 15189.</a:t>
            </a:r>
            <a:br>
              <a:rPr lang="fr-FR" dirty="0"/>
            </a:br>
            <a:r>
              <a:rPr lang="fr-FR" dirty="0"/>
              <a:t>Le sujet reste complexe, mais il est essentiel pour garantir des résultats analytiques fiables et cohérents.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recommandations ILAC sont un ensemble de recommandation d’aide à </a:t>
            </a:r>
            <a:r>
              <a:rPr lang="fr-FR" sz="1200" kern="1200" dirty="0" err="1">
                <a:solidFill>
                  <a:schemeClr val="tx1"/>
                </a:solidFill>
                <a:effectLst/>
                <a:latin typeface="+mn-lt"/>
                <a:ea typeface="+mn-ea"/>
                <a:cs typeface="+mn-cs"/>
              </a:rPr>
              <a:t>laccréditation</a:t>
            </a:r>
            <a:r>
              <a:rPr lang="fr-FR" sz="1200" kern="1200" dirty="0">
                <a:solidFill>
                  <a:schemeClr val="tx1"/>
                </a:solidFill>
                <a:effectLst/>
                <a:latin typeface="+mn-lt"/>
                <a:ea typeface="+mn-ea"/>
                <a:cs typeface="+mn-cs"/>
              </a:rPr>
              <a:t> et non une obligation à respecter en Belgique (comme l’est par contre la BELAC2-003)</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687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9AD37-FE1C-8555-B077-C4BCCBC7C48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451C60-D0A4-A47F-061F-39F72456736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AF0B506-DF0F-14B8-3FB8-84BFEA37AC5E}"/>
              </a:ext>
            </a:extLst>
          </p:cNvPr>
          <p:cNvSpPr>
            <a:spLocks noGrp="1"/>
          </p:cNvSpPr>
          <p:nvPr>
            <p:ph type="body" idx="1"/>
          </p:nvPr>
        </p:nvSpPr>
        <p:spPr/>
        <p:txBody>
          <a:bodyPr/>
          <a:lstStyle/>
          <a:p>
            <a:pPr marL="0" indent="0">
              <a:lnSpc>
                <a:spcPct val="200000"/>
              </a:lnSpc>
              <a:buNone/>
            </a:pPr>
            <a:endParaRPr lang="fr-FR" u="sng" dirty="0"/>
          </a:p>
        </p:txBody>
      </p:sp>
      <p:sp>
        <p:nvSpPr>
          <p:cNvPr id="4" name="Espace réservé du numéro de diapositive 3">
            <a:extLst>
              <a:ext uri="{FF2B5EF4-FFF2-40B4-BE49-F238E27FC236}">
                <a16:creationId xmlns:a16="http://schemas.microsoft.com/office/drawing/2014/main" id="{4D9A63BF-734A-A94C-D0C9-5DB265AD40B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66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b="0" i="0" u="none" strike="noStrike" kern="1200" baseline="0" dirty="0">
                <a:solidFill>
                  <a:schemeClr val="tx1"/>
                </a:solidFill>
                <a:latin typeface="+mn-lt"/>
                <a:ea typeface="+mn-ea"/>
                <a:cs typeface="+mn-cs"/>
              </a:rPr>
              <a:t>La </a:t>
            </a:r>
            <a:r>
              <a:rPr lang="fr-FR" sz="1200" b="0" i="0" u="none" strike="noStrike" kern="1200" baseline="0" dirty="0" err="1">
                <a:solidFill>
                  <a:schemeClr val="tx1"/>
                </a:solidFill>
                <a:latin typeface="+mn-lt"/>
                <a:ea typeface="+mn-ea"/>
                <a:cs typeface="+mn-cs"/>
              </a:rPr>
              <a:t>tracabilité</a:t>
            </a:r>
            <a:r>
              <a:rPr lang="fr-FR" sz="1200" b="0" i="0" u="none" strike="noStrike" kern="1200" baseline="0" dirty="0">
                <a:solidFill>
                  <a:schemeClr val="tx1"/>
                </a:solidFill>
                <a:latin typeface="+mn-lt"/>
                <a:ea typeface="+mn-ea"/>
                <a:cs typeface="+mn-cs"/>
              </a:rPr>
              <a:t> métrologique se définit internationalement par , </a:t>
            </a:r>
            <a:r>
              <a:rPr lang="fr-FR" sz="1200" b="0" i="0" u="none" strike="noStrike" kern="1200" baseline="0" dirty="0" err="1">
                <a:solidFill>
                  <a:schemeClr val="tx1"/>
                </a:solidFill>
                <a:latin typeface="+mn-lt"/>
                <a:ea typeface="+mn-ea"/>
                <a:cs typeface="+mn-cs"/>
              </a:rPr>
              <a:t>acrochez</a:t>
            </a:r>
            <a:r>
              <a:rPr lang="fr-FR" sz="1200" b="0" i="0" u="none" strike="noStrike" kern="1200" baseline="0" dirty="0">
                <a:solidFill>
                  <a:schemeClr val="tx1"/>
                </a:solidFill>
                <a:latin typeface="+mn-lt"/>
                <a:ea typeface="+mn-ea"/>
                <a:cs typeface="+mn-cs"/>
              </a:rPr>
              <a:t> vous, </a:t>
            </a:r>
          </a:p>
          <a:p>
            <a:pPr marL="0" indent="0">
              <a:buNone/>
            </a:pPr>
            <a:r>
              <a:rPr lang="fr-FR" sz="1200" b="0" i="0" u="none" strike="noStrike" kern="1200" baseline="0" dirty="0">
                <a:solidFill>
                  <a:schemeClr val="tx1"/>
                </a:solidFill>
                <a:latin typeface="+mn-lt"/>
                <a:ea typeface="+mn-ea"/>
                <a:cs typeface="+mn-cs"/>
              </a:rPr>
              <a:t>«  La Propriété d'un résultat de mesure où: </a:t>
            </a:r>
          </a:p>
          <a:p>
            <a:pPr marL="0" indent="0">
              <a:buNone/>
            </a:pPr>
            <a:r>
              <a:rPr lang="fr-FR" sz="1200" b="0" i="0" u="none" strike="noStrike" kern="1200" baseline="0" dirty="0">
                <a:solidFill>
                  <a:schemeClr val="tx1"/>
                </a:solidFill>
                <a:latin typeface="+mn-lt"/>
                <a:ea typeface="+mn-ea"/>
                <a:cs typeface="+mn-cs"/>
              </a:rPr>
              <a:t>le résultat peut être relié à une référence </a:t>
            </a:r>
          </a:p>
          <a:p>
            <a:pPr marL="0" indent="0">
              <a:buNone/>
            </a:pPr>
            <a:r>
              <a:rPr lang="fr-FR" sz="1200" b="0" i="0" u="none" strike="noStrike" kern="1200" baseline="0" dirty="0">
                <a:solidFill>
                  <a:schemeClr val="tx1"/>
                </a:solidFill>
                <a:latin typeface="+mn-lt"/>
                <a:ea typeface="+mn-ea"/>
                <a:cs typeface="+mn-cs"/>
              </a:rPr>
              <a:t>par une chaîne continue d'étalonnages documentés,</a:t>
            </a:r>
          </a:p>
          <a:p>
            <a:pPr marL="0" indent="0">
              <a:buNone/>
            </a:pPr>
            <a:r>
              <a:rPr lang="fr-FR" sz="1200" b="0" i="0" u="none" strike="noStrike" kern="1200" baseline="0" dirty="0">
                <a:solidFill>
                  <a:schemeClr val="tx1"/>
                </a:solidFill>
                <a:latin typeface="+mn-lt"/>
                <a:ea typeface="+mn-ea"/>
                <a:cs typeface="+mn-cs"/>
              </a:rPr>
              <a:t> chacun d'entre eux contribuant à l'incertitude de mesure. « </a:t>
            </a:r>
          </a:p>
          <a:p>
            <a:pPr marL="0" indent="0">
              <a:buNone/>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p>
          <a:p>
            <a:pPr marL="0" indent="0">
              <a:buNone/>
            </a:pPr>
            <a:endParaRPr lang="fr-FR" dirty="0"/>
          </a:p>
          <a:p>
            <a:pPr marL="0" indent="0">
              <a:buNone/>
            </a:pPr>
            <a:endParaRPr lang="fr-FR" dirty="0"/>
          </a:p>
          <a:p>
            <a:pPr marL="0" indent="0">
              <a:buNone/>
            </a:pPr>
            <a:r>
              <a:rPr lang="fr-FR" dirty="0"/>
              <a:t>VIM = vocabulaire international de métrologie</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0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En quelques mots clés, le concept de </a:t>
            </a:r>
            <a:r>
              <a:rPr lang="fr-FR" sz="1200" b="0" i="0" u="none" strike="noStrike" kern="1200" baseline="0" dirty="0" err="1">
                <a:solidFill>
                  <a:schemeClr val="tx1"/>
                </a:solidFill>
                <a:latin typeface="+mn-lt"/>
                <a:ea typeface="+mn-ea"/>
                <a:cs typeface="+mn-cs"/>
              </a:rPr>
              <a:t>tracabilité</a:t>
            </a:r>
            <a:r>
              <a:rPr lang="fr-FR" sz="1200" b="0" i="0" u="none" strike="noStrike" kern="1200" baseline="0" dirty="0">
                <a:solidFill>
                  <a:schemeClr val="tx1"/>
                </a:solidFill>
                <a:latin typeface="+mn-lt"/>
                <a:ea typeface="+mn-ea"/>
                <a:cs typeface="+mn-cs"/>
              </a:rPr>
              <a:t> métrologique inclut</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Pour chaque étape entre l’étalon primaire international et l’équipement de mesure,</a:t>
            </a:r>
          </a:p>
          <a:p>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 L’incertitude de mesure : </a:t>
            </a:r>
            <a:r>
              <a:rPr lang="fr-FR" sz="1200" b="0" i="0" u="sng" strike="noStrike" kern="1200" baseline="0" dirty="0">
                <a:solidFill>
                  <a:schemeClr val="tx1"/>
                </a:solidFill>
                <a:latin typeface="+mn-lt"/>
                <a:ea typeface="+mn-ea"/>
                <a:cs typeface="+mn-cs"/>
              </a:rPr>
              <a:t>calculée pour chaque étape</a:t>
            </a:r>
            <a:r>
              <a:rPr lang="fr-FR" sz="1200" b="0" i="0" u="none" strike="noStrike" kern="1200" baseline="0" dirty="0">
                <a:solidFill>
                  <a:schemeClr val="tx1"/>
                </a:solidFill>
                <a:latin typeface="+mn-lt"/>
                <a:ea typeface="+mn-ea"/>
                <a:cs typeface="+mn-cs"/>
              </a:rPr>
              <a:t>; ainsi en les sommant on </a:t>
            </a:r>
            <a:r>
              <a:rPr lang="fr-FR" sz="1200" b="0" i="0" u="sng" strike="noStrike" kern="1200" baseline="0" dirty="0">
                <a:solidFill>
                  <a:schemeClr val="tx1"/>
                </a:solidFill>
                <a:latin typeface="+mn-lt"/>
                <a:ea typeface="+mn-ea"/>
                <a:cs typeface="+mn-cs"/>
              </a:rPr>
              <a:t>peut estimer l’incertitude global</a:t>
            </a:r>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 chaque étape doit être documentées et les résultats </a:t>
            </a:r>
            <a:r>
              <a:rPr lang="fr-BE" sz="1200" b="0" i="0" u="none" strike="noStrike" kern="1200" baseline="0" dirty="0">
                <a:solidFill>
                  <a:schemeClr val="tx1"/>
                </a:solidFill>
                <a:latin typeface="+mn-lt"/>
                <a:ea typeface="+mn-ea"/>
                <a:cs typeface="+mn-cs"/>
              </a:rPr>
              <a:t>enregistrés en insistant sur les </a:t>
            </a:r>
            <a:r>
              <a:rPr lang="fr-BE" sz="1200" b="0" i="0" u="sng" strike="noStrike" kern="1200" baseline="0" dirty="0">
                <a:solidFill>
                  <a:schemeClr val="tx1"/>
                </a:solidFill>
                <a:latin typeface="+mn-lt"/>
                <a:ea typeface="+mn-ea"/>
                <a:cs typeface="+mn-cs"/>
              </a:rPr>
              <a:t>critères et preuves </a:t>
            </a:r>
            <a:r>
              <a:rPr lang="fr-BE" sz="1200" b="0" i="0" u="none" strike="noStrike" kern="1200" baseline="0" dirty="0">
                <a:solidFill>
                  <a:schemeClr val="tx1"/>
                </a:solidFill>
                <a:latin typeface="+mn-lt"/>
                <a:ea typeface="+mn-ea"/>
                <a:cs typeface="+mn-cs"/>
              </a:rPr>
              <a:t>d’évaluation ;</a:t>
            </a:r>
          </a:p>
          <a:p>
            <a:r>
              <a:rPr lang="fr-FR" sz="1200" b="0" i="0" u="none" strike="noStrike" kern="1200" baseline="0" dirty="0">
                <a:solidFill>
                  <a:schemeClr val="tx1"/>
                </a:solidFill>
                <a:latin typeface="+mn-lt"/>
                <a:ea typeface="+mn-ea"/>
                <a:cs typeface="+mn-cs"/>
              </a:rPr>
              <a:t>- La compétence : les organismes chargés de l’exécution doivent prouver leur compétence technique en matière de </a:t>
            </a:r>
            <a:r>
              <a:rPr lang="fr-FR" sz="1200" b="0" i="0" u="none" strike="noStrike" kern="1200" baseline="0" dirty="0" err="1">
                <a:solidFill>
                  <a:schemeClr val="tx1"/>
                </a:solidFill>
                <a:latin typeface="+mn-lt"/>
                <a:ea typeface="+mn-ea"/>
                <a:cs typeface="+mn-cs"/>
              </a:rPr>
              <a:t>tracabilité</a:t>
            </a:r>
            <a:r>
              <a:rPr lang="fr-FR" sz="1200" b="0" i="0" u="none" strike="noStrike" kern="1200" baseline="0" dirty="0">
                <a:solidFill>
                  <a:schemeClr val="tx1"/>
                </a:solidFill>
                <a:latin typeface="+mn-lt"/>
                <a:ea typeface="+mn-ea"/>
                <a:cs typeface="+mn-cs"/>
              </a:rPr>
              <a:t>, qu’elle soit réalisée en interne ou </a:t>
            </a:r>
            <a:r>
              <a:rPr lang="fr-FR" sz="1200" b="0" i="0" u="none" strike="noStrike" kern="1200" baseline="0" dirty="0" err="1">
                <a:solidFill>
                  <a:schemeClr val="tx1"/>
                </a:solidFill>
                <a:latin typeface="+mn-lt"/>
                <a:ea typeface="+mn-ea"/>
                <a:cs typeface="+mn-cs"/>
              </a:rPr>
              <a:t>soustraitée</a:t>
            </a:r>
            <a:r>
              <a:rPr lang="fr-FR" sz="1200" b="0" i="0" u="none" strike="noStrike" kern="1200" baseline="0" dirty="0">
                <a:solidFill>
                  <a:schemeClr val="tx1"/>
                </a:solidFill>
                <a:latin typeface="+mn-lt"/>
                <a:ea typeface="+mn-ea"/>
                <a:cs typeface="+mn-cs"/>
              </a:rPr>
              <a:t> ;</a:t>
            </a:r>
          </a:p>
          <a:p>
            <a:pPr marL="171450" indent="-171450">
              <a:buFontTx/>
              <a:buChar char="-"/>
            </a:pPr>
            <a:r>
              <a:rPr lang="fr-FR" sz="1200" b="0" i="0" u="none" strike="noStrike" kern="1200" baseline="0" dirty="0">
                <a:solidFill>
                  <a:schemeClr val="tx1"/>
                </a:solidFill>
                <a:latin typeface="+mn-lt"/>
                <a:ea typeface="+mn-ea"/>
                <a:cs typeface="+mn-cs"/>
              </a:rPr>
              <a:t>La chaîne des comparaisons doit permettre le lien vers les étalons primaires internationaux</a:t>
            </a:r>
          </a:p>
          <a:p>
            <a:pPr marL="171450" indent="-171450">
              <a:buFontTx/>
              <a:buChar char="-"/>
            </a:pPr>
            <a:r>
              <a:rPr lang="fr-FR" sz="1200" b="0" i="0" u="none" strike="noStrike" kern="1200" baseline="0" dirty="0">
                <a:solidFill>
                  <a:schemeClr val="tx1"/>
                </a:solidFill>
                <a:latin typeface="+mn-lt"/>
                <a:ea typeface="+mn-ea"/>
                <a:cs typeface="+mn-cs"/>
              </a:rPr>
              <a:t>Et enfin, Les étalonnages doivent être répétés à des intervalles réguliers dont la durée dépend de plusieurs facteurs comme par exemple : le niveau d’incertitude, la fréquence d’utilisation, les modes d’utilisation, </a:t>
            </a:r>
            <a:r>
              <a:rPr lang="fr-BE" sz="1200" b="0" i="0" u="none" strike="noStrike" kern="1200" baseline="0" dirty="0">
                <a:solidFill>
                  <a:schemeClr val="tx1"/>
                </a:solidFill>
                <a:latin typeface="+mn-lt"/>
                <a:ea typeface="+mn-ea"/>
                <a:cs typeface="+mn-cs"/>
              </a:rPr>
              <a:t>la stabilité de l’équipement). Si le sujet vous passionne, les directives </a:t>
            </a:r>
            <a:r>
              <a:rPr lang="fr-BE" sz="1600" b="1" dirty="0">
                <a:latin typeface="Lato"/>
              </a:rPr>
              <a:t>ILAC G24 sont pour vous !</a:t>
            </a:r>
          </a:p>
          <a:p>
            <a:pPr marL="171450" indent="-171450">
              <a:buFontTx/>
              <a:buChar char="-"/>
            </a:pPr>
            <a:endParaRPr lang="fr-BE" sz="1600" b="1" dirty="0">
              <a:latin typeface="Lato"/>
            </a:endParaRPr>
          </a:p>
          <a:p>
            <a:pPr marL="171450" indent="-171450">
              <a:buFontTx/>
              <a:buChar char="-"/>
            </a:pPr>
            <a:endParaRPr lang="fr-BE" sz="1600" b="1" dirty="0">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effectLst/>
                <a:latin typeface="+mn-lt"/>
                <a:ea typeface="+mn-ea"/>
                <a:cs typeface="+mn-cs"/>
              </a:rPr>
              <a:t>--------------------------------</a:t>
            </a:r>
          </a:p>
          <a:p>
            <a:pPr marL="0" indent="0">
              <a:buFontTx/>
              <a:buNone/>
            </a:pPr>
            <a:r>
              <a:rPr lang="fr-BE" sz="1600" b="1" dirty="0">
                <a:latin typeface="Lato"/>
              </a:rPr>
              <a:t>ILAC G24</a:t>
            </a:r>
            <a:endParaRPr lang="fr-BE" sz="1200"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22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Quel est l’objectif de la </a:t>
            </a:r>
            <a:r>
              <a:rPr lang="fr-FR" sz="1200" dirty="0" err="1"/>
              <a:t>tracabilité</a:t>
            </a:r>
            <a:r>
              <a:rPr lang="fr-FR" sz="1200" dirty="0"/>
              <a:t> métrologique  ?</a:t>
            </a:r>
          </a:p>
          <a:p>
            <a:pPr marL="0" indent="0">
              <a:buNone/>
            </a:pPr>
            <a:endParaRPr lang="fr-FR" sz="1200" dirty="0"/>
          </a:p>
          <a:p>
            <a:pPr marL="0" indent="0">
              <a:buNone/>
            </a:pPr>
            <a:r>
              <a:rPr lang="fr-FR" sz="1200" dirty="0"/>
              <a:t>Il est de contrôler et de documenter les biais et les incertitudes de mesure des équipements permettant ainsi un contrôle sur l’impact patient, qu’on peut caractériser par l'intervalle de référence biologique et la limite de décision clinique.</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77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Quelle exigence obligatoire est d’application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L’exigence formelle reprise dans les directives pratiques de 2025 est et reste fondée sur l’arrêté royal de 1999.</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obligation stipule que le laboratoire doit, je cite, «  disposer de </a:t>
            </a:r>
            <a:r>
              <a:rPr lang="fr-FR" sz="1200" kern="1200" dirty="0">
                <a:solidFill>
                  <a:schemeClr val="tx1"/>
                </a:solidFill>
                <a:effectLst/>
                <a:latin typeface="+mn-lt"/>
                <a:ea typeface="+mn-ea"/>
                <a:cs typeface="+mn-cs"/>
              </a:rPr>
              <a:t>procédures pour effectuer les contrôles et les étalonnages, la gestion et la libération des équipements de mesure et des étalons.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Cette exigence obligatoire présente dans la version 2017 des directives ne change donc pas.</a:t>
            </a:r>
          </a:p>
          <a:p>
            <a:endParaRPr lang="fr-FR" dirty="0"/>
          </a:p>
          <a:p>
            <a:r>
              <a:rPr lang="fr-FR" dirty="0"/>
              <a:t>Les éléments qui seront présentés dans les diapositives suivantes sont des exigences essentiellement facultatives soit provenant dans la norme ISO15189 soit repris des Commentaires de la directives</a:t>
            </a:r>
          </a:p>
          <a:p>
            <a:r>
              <a:rPr lang="fr-FR" dirty="0"/>
              <a:t>Un </a:t>
            </a:r>
            <a:r>
              <a:rPr lang="fr-FR" i="1" dirty="0"/>
              <a:t>commentaire</a:t>
            </a:r>
            <a:r>
              <a:rPr lang="fr-FR" dirty="0"/>
              <a:t> correspond à une exigence non obligatoire telle qu’une bonne pratique, d’un exemple ou d’une recommandation suggérée, destinée à aider le laboratoire dans le développement de son propre système qualité. »</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p>
          <a:p>
            <a:endParaRPr lang="fr-FR" dirty="0"/>
          </a:p>
          <a:p>
            <a:endParaRPr lang="fr-FR" dirty="0"/>
          </a:p>
          <a:p>
            <a:r>
              <a:rPr lang="fr-FR" dirty="0"/>
              <a:t>Les matériaux de référence utilises doivent être liés à des étalons nationaux ou internationaux. Au cas où ces conditions ne peuvent être suivies, d’autres procédures équivalentes peuvent être utilisées pour autant qu’elles n’altèrent pas la fiabilité des résultats dans l’état actuel de la science.</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74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 </a:t>
            </a:r>
            <a:r>
              <a:rPr lang="en-US" dirty="0" err="1"/>
              <a:t>autre</a:t>
            </a:r>
            <a:r>
              <a:rPr lang="en-US" dirty="0"/>
              <a:t> </a:t>
            </a:r>
            <a:r>
              <a:rPr lang="en-US" dirty="0" err="1"/>
              <a:t>élément</a:t>
            </a:r>
            <a:r>
              <a:rPr lang="en-US" dirty="0"/>
              <a:t> important est de clarifier la difference entre calibration et verification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Une </a:t>
            </a:r>
            <a:r>
              <a:rPr lang="en-US" dirty="0" err="1"/>
              <a:t>Vérification</a:t>
            </a:r>
            <a:r>
              <a:rPr lang="en-US" dirty="0"/>
              <a:t> est: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Une Confirmation de la véracité, par la fourniture de preuves que les exigences spécifiées ont été remplies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On entend donc les mots clés de « résultat contrôle » au regard d’un « seuil décisionnel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Une vérification est suffisante pour l’équipement non critique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Un </a:t>
            </a:r>
            <a:r>
              <a:rPr lang="en-US" dirty="0" err="1"/>
              <a:t>exemple</a:t>
            </a:r>
            <a:r>
              <a:rPr lang="en-US" dirty="0"/>
              <a:t> est le </a:t>
            </a:r>
            <a:r>
              <a:rPr lang="en-US" dirty="0" err="1"/>
              <a:t>contrôle</a:t>
            </a:r>
            <a:r>
              <a:rPr lang="en-US" dirty="0"/>
              <a:t> </a:t>
            </a:r>
            <a:r>
              <a:rPr lang="en-US" dirty="0" err="1"/>
              <a:t>quotidien</a:t>
            </a:r>
            <a:r>
              <a:rPr lang="en-US" dirty="0"/>
              <a:t> </a:t>
            </a:r>
            <a:r>
              <a:rPr lang="en-US" dirty="0" err="1"/>
              <a:t>d’une</a:t>
            </a:r>
            <a:r>
              <a:rPr lang="en-US" dirty="0"/>
              <a:t> balance avec un </a:t>
            </a:r>
            <a:r>
              <a:rPr lang="en-US" dirty="0" err="1"/>
              <a:t>poids</a:t>
            </a:r>
            <a:r>
              <a:rPr lang="en-US" dirty="0"/>
              <a:t> standard </a:t>
            </a:r>
            <a:r>
              <a:rPr lang="en-US" dirty="0" err="1"/>
              <a:t>métrologiquement</a:t>
            </a:r>
            <a:r>
              <a:rPr lang="en-US" dirty="0"/>
              <a:t> </a:t>
            </a:r>
            <a:r>
              <a:rPr lang="en-US" dirty="0" err="1"/>
              <a:t>traçable</a:t>
            </a:r>
            <a:r>
              <a:rPr lang="en-US" dirty="0"/>
              <a:t> </a:t>
            </a:r>
            <a:endParaRPr lang="fr-FR" dirty="0"/>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Alors qu’une CALIBRATION se définit par, accrochez vous,</a:t>
            </a:r>
          </a:p>
          <a:p>
            <a:r>
              <a:rPr lang="fr-BE" sz="1200" b="1" kern="1200" dirty="0">
                <a:solidFill>
                  <a:schemeClr val="tx1"/>
                </a:solidFill>
                <a:effectLst/>
                <a:latin typeface="+mn-lt"/>
                <a:ea typeface="+mn-ea"/>
                <a:cs typeface="+mn-cs"/>
              </a:rPr>
              <a:t>Une p</a:t>
            </a:r>
            <a:r>
              <a:rPr lang="fr-FR" dirty="0" err="1"/>
              <a:t>rocédure</a:t>
            </a:r>
            <a:r>
              <a:rPr lang="fr-FR" dirty="0"/>
              <a:t> qui, dans des conditions spécifiées, </a:t>
            </a:r>
          </a:p>
          <a:p>
            <a:pPr marL="285750" indent="-285750">
              <a:buFont typeface="Arial" panose="020B0604020202020204" pitchFamily="34" charset="0"/>
              <a:buChar char="•"/>
            </a:pPr>
            <a:r>
              <a:rPr lang="fr-FR" dirty="0">
                <a:solidFill>
                  <a:srgbClr val="FFC000"/>
                </a:solidFill>
              </a:rPr>
              <a:t>(1) établit d'abord une relation </a:t>
            </a:r>
            <a:r>
              <a:rPr lang="fr-FR" dirty="0"/>
              <a:t>entre </a:t>
            </a:r>
            <a:r>
              <a:rPr lang="fr-FR" u="sng" dirty="0">
                <a:solidFill>
                  <a:srgbClr val="FFFF00"/>
                </a:solidFill>
              </a:rPr>
              <a:t>les valeurs connues et mesurés </a:t>
            </a:r>
            <a:r>
              <a:rPr lang="fr-FR" dirty="0"/>
              <a:t>d’étalons de mesure, avec leurs incertitudes de mesure associées, </a:t>
            </a:r>
          </a:p>
          <a:p>
            <a:pPr marL="285750" indent="-285750">
              <a:buFont typeface="Arial" panose="020B0604020202020204" pitchFamily="34" charset="0"/>
              <a:buChar char="•"/>
            </a:pPr>
            <a:r>
              <a:rPr lang="fr-FR" dirty="0"/>
              <a:t>(2) et on utilise ensuite ces informations pour </a:t>
            </a:r>
            <a:r>
              <a:rPr lang="fr-FR" dirty="0">
                <a:solidFill>
                  <a:srgbClr val="FFC000"/>
                </a:solidFill>
              </a:rPr>
              <a:t>établir une relation</a:t>
            </a:r>
            <a:r>
              <a:rPr lang="fr-FR" dirty="0"/>
              <a:t> </a:t>
            </a:r>
            <a:r>
              <a:rPr lang="fr-FR" u="sng" dirty="0">
                <a:solidFill>
                  <a:srgbClr val="FFFF00"/>
                </a:solidFill>
              </a:rPr>
              <a:t>afin d'obtenir un résultat de mesure </a:t>
            </a:r>
            <a:r>
              <a:rPr lang="fr-FR" dirty="0"/>
              <a:t>d'une indication. </a:t>
            </a:r>
          </a:p>
          <a:p>
            <a:r>
              <a:rPr lang="fr-FR" dirty="0">
                <a:sym typeface="Wingdings" panose="05000000000000000000" pitchFamily="2" charset="2"/>
              </a:rPr>
              <a:t>	nous avons donc les notions ici de « biais et d’incertitude »,  de « relation entre étalon supérieur – étalon du laboratoire – mesure en routine », la relation pyramidale présentée  au début de </a:t>
            </a:r>
            <a:r>
              <a:rPr lang="fr-FR" dirty="0" err="1">
                <a:sym typeface="Wingdings" panose="05000000000000000000" pitchFamily="2" charset="2"/>
              </a:rPr>
              <a:t>presentation</a:t>
            </a:r>
            <a:endParaRPr lang="fr-FR" dirty="0">
              <a:sym typeface="Wingdings" panose="05000000000000000000" pitchFamily="2" charset="2"/>
            </a:endParaRPr>
          </a:p>
          <a:p>
            <a:endParaRPr lang="fr-FR" dirty="0">
              <a:sym typeface="Wingdings" panose="05000000000000000000" pitchFamily="2" charset="2"/>
            </a:endParaRPr>
          </a:p>
          <a:p>
            <a:r>
              <a:rPr lang="fr-FR" dirty="0">
                <a:sym typeface="Wingdings" panose="05000000000000000000" pitchFamily="2" charset="2"/>
              </a:rPr>
              <a:t>La notion d’équipement critique est capital car elle permet d’orienter vers la </a:t>
            </a:r>
            <a:r>
              <a:rPr lang="fr-BE" sz="1200" kern="1200" dirty="0">
                <a:solidFill>
                  <a:schemeClr val="tx1"/>
                </a:solidFill>
                <a:effectLst/>
                <a:latin typeface="+mn-lt"/>
                <a:ea typeface="+mn-ea"/>
                <a:cs typeface="+mn-cs"/>
              </a:rPr>
              <a:t>CALIBRATION</a:t>
            </a:r>
            <a:r>
              <a:rPr lang="fr-FR" dirty="0">
                <a:sym typeface="Wingdings" panose="05000000000000000000" pitchFamily="2" charset="2"/>
              </a:rPr>
              <a:t> ou la </a:t>
            </a:r>
            <a:r>
              <a:rPr lang="en-US" dirty="0" err="1"/>
              <a:t>Vérification</a:t>
            </a:r>
            <a:r>
              <a:rPr lang="fr-FR" dirty="0">
                <a:sym typeface="Wingdings" panose="05000000000000000000" pitchFamily="2" charset="2"/>
              </a:rPr>
              <a:t>. </a:t>
            </a:r>
          </a:p>
          <a:p>
            <a:r>
              <a:rPr lang="fr-FR" dirty="0">
                <a:sym typeface="Wingdings" panose="05000000000000000000" pitchFamily="2" charset="2"/>
              </a:rPr>
              <a:t>Ce qui nous amène à la question suivante:  qu'est ce qu'un équipement critique et comment le déterminer ?</a:t>
            </a:r>
          </a:p>
          <a:p>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76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u="none" strike="noStrike" kern="1200" baseline="0" dirty="0">
                <a:solidFill>
                  <a:schemeClr val="tx1"/>
                </a:solidFill>
                <a:latin typeface="+mn-lt"/>
                <a:ea typeface="+mn-ea"/>
                <a:cs typeface="+mn-cs"/>
              </a:rPr>
              <a:t>La question à se poser pour connaitre la criticité d’un équipement est:</a:t>
            </a:r>
          </a:p>
          <a:p>
            <a:pPr marL="171450" indent="-171450">
              <a:buFontTx/>
              <a:buChar char="-"/>
            </a:pPr>
            <a:r>
              <a:rPr lang="fr-FR" sz="1200" b="0" i="0" u="none" strike="noStrike" kern="1200" baseline="0" dirty="0">
                <a:solidFill>
                  <a:schemeClr val="tx1"/>
                </a:solidFill>
                <a:latin typeface="+mn-lt"/>
                <a:ea typeface="+mn-ea"/>
                <a:cs typeface="+mn-cs"/>
              </a:rPr>
              <a:t>l’exactitude de mesure ou l’incertitude de mesure de cet équipement affectent-elles SIGNIFICATIVEMENT la validité des résultats ?</a:t>
            </a:r>
          </a:p>
          <a:p>
            <a:pPr marL="171450" indent="-171450">
              <a:buFontTx/>
              <a:buChar char="-"/>
            </a:pPr>
            <a:r>
              <a:rPr lang="fr-FR" sz="1200" b="0" i="0" u="none" strike="noStrike" kern="1200" baseline="0" dirty="0">
                <a:solidFill>
                  <a:schemeClr val="tx1"/>
                </a:solidFill>
                <a:latin typeface="+mn-lt"/>
                <a:ea typeface="+mn-ea"/>
                <a:cs typeface="+mn-cs"/>
              </a:rPr>
              <a:t>Ou, dit autrement; Cet instrument contribue t’il significativement à l’incertitude/exactitude de mesure ?</a:t>
            </a:r>
          </a:p>
          <a:p>
            <a:endParaRPr lang="fr-BE" sz="1200" b="0" i="0" u="none" strike="noStrike" kern="1200" baseline="0" dirty="0">
              <a:solidFill>
                <a:schemeClr val="tx1"/>
              </a:solidFill>
              <a:latin typeface="+mn-lt"/>
              <a:ea typeface="+mn-ea"/>
              <a:cs typeface="+mn-cs"/>
            </a:endParaRPr>
          </a:p>
          <a:p>
            <a:r>
              <a:rPr lang="fr-BE" sz="1200" b="0" i="0" u="none" strike="noStrike" kern="1200" baseline="0" dirty="0">
                <a:solidFill>
                  <a:schemeClr val="tx1"/>
                </a:solidFill>
                <a:latin typeface="+mn-lt"/>
                <a:ea typeface="+mn-ea"/>
                <a:cs typeface="+mn-cs"/>
              </a:rPr>
              <a:t>Ceci est synonyme d’analyse de risque.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Donc via une analyse de risque, on peut déterminer la criticité.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L’importance de l’analyse de risque dans la prise de décisions est maintenant reprise dans tous les dernières versions de nos référentiels: directives pratiques, norme ISO et procédure BELAC</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84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fr-FR"/>
              <a:t>Modifiez le style du titre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9/16/2025</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9002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2726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64434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21652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fr-FR"/>
              <a:t>Modifiez le style du titre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27505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87965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488794"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56025" y="2821491"/>
            <a:ext cx="4488794"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24754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07205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72896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06387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fr-FR"/>
              <a:t>Cliquez sur l'icône pour ajouter une image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9/16/2025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03382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9/16/2025</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1768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23_A801626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25_E408228B.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33_6967BA7B.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485E0-25C0-4DE4-905A-CBCB16F123B3}"/>
              </a:ext>
            </a:extLst>
          </p:cNvPr>
          <p:cNvSpPr>
            <a:spLocks noGrp="1"/>
          </p:cNvSpPr>
          <p:nvPr>
            <p:ph type="ctrTitle"/>
          </p:nvPr>
        </p:nvSpPr>
        <p:spPr>
          <a:xfrm>
            <a:off x="1879063" y="935596"/>
            <a:ext cx="8637073" cy="1779358"/>
          </a:xfrm>
        </p:spPr>
        <p:txBody>
          <a:bodyPr>
            <a:normAutofit fontScale="90000"/>
          </a:bodyPr>
          <a:lstStyle/>
          <a:p>
            <a:r>
              <a:rPr sz="3200" dirty="0"/>
              <a:t>Metrological Traceability in Practice</a:t>
            </a:r>
          </a:p>
          <a:p>
            <a:endParaRPr sz="3200" dirty="0"/>
          </a:p>
          <a:p>
            <a:r>
              <a:rPr sz="3200" dirty="0"/>
              <a:t>September 2025</a:t>
            </a:r>
          </a:p>
        </p:txBody>
      </p:sp>
      <p:pic>
        <p:nvPicPr>
          <p:cNvPr id="1026" name="Picture 2" descr="Résultat de recherche d'images pour &quot;vivalia logo&quot;">
            <a:extLst>
              <a:ext uri="{FF2B5EF4-FFF2-40B4-BE49-F238E27FC236}">
                <a16:creationId xmlns:a16="http://schemas.microsoft.com/office/drawing/2014/main" id="{1D81B129-F9FA-470C-97AA-1665ABB3C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752" y="4549500"/>
            <a:ext cx="2215521" cy="80564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0A2DDEBA-41B2-417F-BE7B-89167B1BA65A}"/>
              </a:ext>
            </a:extLst>
          </p:cNvPr>
          <p:cNvPicPr>
            <a:picLocks noChangeAspect="1"/>
          </p:cNvPicPr>
          <p:nvPr/>
        </p:nvPicPr>
        <p:blipFill>
          <a:blip r:embed="rId4"/>
          <a:stretch>
            <a:fillRect/>
          </a:stretch>
        </p:blipFill>
        <p:spPr>
          <a:xfrm>
            <a:off x="2868283" y="4549500"/>
            <a:ext cx="2449474" cy="828714"/>
          </a:xfrm>
          <a:prstGeom prst="rect">
            <a:avLst/>
          </a:prstGeom>
        </p:spPr>
      </p:pic>
      <p:sp>
        <p:nvSpPr>
          <p:cNvPr id="7" name="ZoneTexte 6">
            <a:extLst>
              <a:ext uri="{FF2B5EF4-FFF2-40B4-BE49-F238E27FC236}">
                <a16:creationId xmlns:a16="http://schemas.microsoft.com/office/drawing/2014/main" id="{44628360-BA9D-45C5-90D7-E4958CEC2C35}"/>
              </a:ext>
            </a:extLst>
          </p:cNvPr>
          <p:cNvSpPr txBox="1"/>
          <p:nvPr/>
        </p:nvSpPr>
        <p:spPr>
          <a:xfrm>
            <a:off x="7118181" y="3598857"/>
            <a:ext cx="244947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Rockwell" panose="02060603020205020403"/>
                <a:ea typeface="+mn-ea"/>
                <a:cs typeface="+mn-cs"/>
              </a:rPr>
              <a:t>Pierre BASTIN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Rockwell" panose="02060603020205020403"/>
                <a:ea typeface="+mn-ea"/>
                <a:cs typeface="+mn-cs"/>
              </a:rPr>
              <a:t>Ph. Biologiste </a:t>
            </a:r>
          </a:p>
        </p:txBody>
      </p:sp>
      <p:sp>
        <p:nvSpPr>
          <p:cNvPr id="9" name="ZoneTexte 8">
            <a:extLst>
              <a:ext uri="{FF2B5EF4-FFF2-40B4-BE49-F238E27FC236}">
                <a16:creationId xmlns:a16="http://schemas.microsoft.com/office/drawing/2014/main" id="{E2B195A4-AC8C-4529-AABE-F2F6A08D5BD3}"/>
              </a:ext>
            </a:extLst>
          </p:cNvPr>
          <p:cNvSpPr txBox="1"/>
          <p:nvPr/>
        </p:nvSpPr>
        <p:spPr>
          <a:xfrm>
            <a:off x="2419401" y="3598856"/>
            <a:ext cx="3391592" cy="830997"/>
          </a:xfrm>
          <a:prstGeom prst="rect">
            <a:avLst/>
          </a:prstGeom>
          <a:noFill/>
        </p:spPr>
        <p:txBody>
          <a:bodyPr wrap="square" rtlCol="0">
            <a:spAutoFit/>
          </a:bodyPr>
          <a:lstStyle/>
          <a:p>
            <a:pPr lvl="0" algn="ctr" defTabSz="457200">
              <a:defRPr/>
            </a:pPr>
            <a:r>
              <a:rPr lang="fr-FR" sz="2400" dirty="0">
                <a:solidFill>
                  <a:prstClr val="white"/>
                </a:solidFill>
              </a:rPr>
              <a:t>Nele Van den Eede </a:t>
            </a:r>
          </a:p>
          <a:p>
            <a:pPr lvl="0" algn="ctr" defTabSz="457200">
              <a:defRPr/>
            </a:pPr>
            <a:r>
              <a:rPr lang="fr-BE" sz="2400" dirty="0">
                <a:solidFill>
                  <a:prstClr val="white"/>
                </a:solidFill>
              </a:rPr>
              <a:t>Apr. </a:t>
            </a:r>
            <a:r>
              <a:rPr lang="fr-BE" sz="2400" dirty="0" err="1">
                <a:solidFill>
                  <a:prstClr val="white"/>
                </a:solidFill>
              </a:rPr>
              <a:t>klin</a:t>
            </a:r>
            <a:r>
              <a:rPr lang="fr-BE" sz="2400" dirty="0">
                <a:solidFill>
                  <a:prstClr val="white"/>
                </a:solidFill>
              </a:rPr>
              <a:t>. </a:t>
            </a:r>
            <a:r>
              <a:rPr lang="fr-BE" sz="2400" dirty="0" err="1">
                <a:solidFill>
                  <a:prstClr val="white"/>
                </a:solidFill>
              </a:rPr>
              <a:t>biol</a:t>
            </a:r>
            <a:r>
              <a:rPr lang="fr-BE" sz="2400" dirty="0">
                <a:solidFill>
                  <a:prstClr val="white"/>
                </a:solidFill>
              </a:rPr>
              <a:t>. </a:t>
            </a:r>
            <a:endParaRPr lang="fr-FR" sz="2400" dirty="0">
              <a:solidFill>
                <a:prstClr val="white"/>
              </a:solidFill>
            </a:endParaRPr>
          </a:p>
        </p:txBody>
      </p:sp>
    </p:spTree>
    <p:extLst>
      <p:ext uri="{BB962C8B-B14F-4D97-AF65-F5344CB8AC3E}">
        <p14:creationId xmlns:p14="http://schemas.microsoft.com/office/powerpoint/2010/main" val="249404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1016632" y="619445"/>
            <a:ext cx="10446499" cy="891302"/>
          </a:xfrm>
        </p:spPr>
        <p:txBody>
          <a:bodyPr>
            <a:normAutofit/>
          </a:bodyPr>
          <a:lstStyle/>
          <a:p>
            <a:pPr marL="0" indent="0">
              <a:buNone/>
            </a:pPr>
            <a:r>
              <a:rPr lang="fr-BE" altLang="fr-FR" sz="2400" b="1" dirty="0" err="1">
                <a:solidFill>
                  <a:schemeClr val="accent1"/>
                </a:solidFill>
                <a:latin typeface="Calibri Light" panose="020F0302020204030204" pitchFamily="34" charset="0"/>
                <a:cs typeface="Times New Roman" panose="02020603050405020304" pitchFamily="18" charset="0"/>
              </a:rPr>
              <a:t>Examples</a:t>
            </a:r>
            <a:r>
              <a:rPr lang="fr-BE" altLang="fr-FR" sz="2400" b="1" dirty="0">
                <a:solidFill>
                  <a:schemeClr val="accent1"/>
                </a:solidFill>
                <a:latin typeface="Calibri Light" panose="020F0302020204030204" pitchFamily="34" charset="0"/>
                <a:cs typeface="Times New Roman" panose="02020603050405020304" pitchFamily="18" charset="0"/>
              </a:rPr>
              <a:t> of </a:t>
            </a:r>
            <a:r>
              <a:rPr lang="fr-BE" altLang="fr-FR" sz="2400" b="1" dirty="0" err="1">
                <a:solidFill>
                  <a:schemeClr val="accent1"/>
                </a:solidFill>
                <a:latin typeface="Calibri Light" panose="020F0302020204030204" pitchFamily="34" charset="0"/>
                <a:cs typeface="Times New Roman" panose="02020603050405020304" pitchFamily="18" charset="0"/>
              </a:rPr>
              <a:t>potentially</a:t>
            </a:r>
            <a:r>
              <a:rPr lang="fr-BE" altLang="fr-FR" sz="2400" b="1" dirty="0">
                <a:solidFill>
                  <a:schemeClr val="accent1"/>
                </a:solidFill>
                <a:latin typeface="Calibri Light" panose="020F0302020204030204" pitchFamily="34" charset="0"/>
                <a:cs typeface="Times New Roman" panose="02020603050405020304" pitchFamily="18" charset="0"/>
              </a:rPr>
              <a:t> </a:t>
            </a:r>
            <a:r>
              <a:rPr lang="fr-BE" altLang="fr-FR" sz="2400" b="1" dirty="0" err="1">
                <a:solidFill>
                  <a:schemeClr val="accent1"/>
                </a:solidFill>
                <a:latin typeface="Calibri Light" panose="020F0302020204030204" pitchFamily="34" charset="0"/>
                <a:cs typeface="Times New Roman" panose="02020603050405020304" pitchFamily="18" charset="0"/>
              </a:rPr>
              <a:t>critical</a:t>
            </a:r>
            <a:r>
              <a:rPr lang="fr-BE" altLang="fr-FR" sz="2400" b="1" dirty="0">
                <a:solidFill>
                  <a:schemeClr val="accent1"/>
                </a:solidFill>
                <a:latin typeface="Calibri Light" panose="020F0302020204030204" pitchFamily="34" charset="0"/>
                <a:cs typeface="Times New Roman" panose="02020603050405020304" pitchFamily="18" charset="0"/>
              </a:rPr>
              <a:t> </a:t>
            </a:r>
            <a:r>
              <a:rPr lang="fr-BE" altLang="fr-FR" sz="2400" dirty="0" err="1">
                <a:latin typeface="Calibri Light" panose="020F0302020204030204" pitchFamily="34" charset="0"/>
                <a:ea typeface="Times New Roman" panose="02020603050405020304" pitchFamily="18" charset="0"/>
                <a:cs typeface="Times New Roman" panose="02020603050405020304" pitchFamily="18" charset="0"/>
              </a:rPr>
              <a:t>equipment</a:t>
            </a:r>
            <a:r>
              <a:rPr lang="fr-BE" altLang="fr-FR" sz="2400" dirty="0">
                <a:latin typeface="Calibri Light" panose="020F0302020204030204" pitchFamily="34" charset="0"/>
                <a:ea typeface="Times New Roman" panose="02020603050405020304" pitchFamily="18" charset="0"/>
                <a:cs typeface="Times New Roman" panose="02020603050405020304" pitchFamily="18" charset="0"/>
              </a:rPr>
              <a:t> (non </a:t>
            </a:r>
            <a:r>
              <a:rPr lang="fr-BE" altLang="fr-FR" sz="2400" dirty="0">
                <a:latin typeface="Calibri Light" panose="020F0302020204030204" pitchFamily="34" charset="0"/>
                <a:cs typeface="Times New Roman" panose="02020603050405020304" pitchFamily="18" charset="0"/>
              </a:rPr>
              <a:t>exhaustive, </a:t>
            </a:r>
            <a:r>
              <a:rPr lang="fr-BE" altLang="fr-FR" sz="2400" u="sng" dirty="0">
                <a:latin typeface="Calibri Light" panose="020F0302020204030204" pitchFamily="34" charset="0"/>
                <a:cs typeface="Times New Roman" panose="02020603050405020304" pitchFamily="18" charset="0"/>
              </a:rPr>
              <a:t>to </a:t>
            </a:r>
            <a:r>
              <a:rPr lang="en-US" sz="2400" u="sng" dirty="0">
                <a:latin typeface="Calibri Light" panose="020F0302020204030204" pitchFamily="34" charset="0"/>
                <a:cs typeface="Times New Roman" panose="02020603050405020304" pitchFamily="18" charset="0"/>
              </a:rPr>
              <a:t>defined by the lab</a:t>
            </a:r>
            <a:r>
              <a:rPr lang="fr-BE" altLang="fr-FR" sz="2400" dirty="0">
                <a:latin typeface="Calibri Light" panose="020F0302020204030204" pitchFamily="34" charset="0"/>
                <a:cs typeface="Times New Roman" panose="02020603050405020304" pitchFamily="18" charset="0"/>
              </a:rPr>
              <a:t>)</a:t>
            </a:r>
            <a:endParaRPr lang="fr-BE" sz="1800" b="1" i="1" dirty="0"/>
          </a:p>
          <a:p>
            <a:pPr marL="0" indent="0">
              <a:buNone/>
            </a:pPr>
            <a:endParaRPr lang="fr-BE" sz="1800" i="1" dirty="0"/>
          </a:p>
        </p:txBody>
      </p:sp>
      <p:graphicFrame>
        <p:nvGraphicFramePr>
          <p:cNvPr id="2" name="Tableau 1">
            <a:extLst>
              <a:ext uri="{FF2B5EF4-FFF2-40B4-BE49-F238E27FC236}">
                <a16:creationId xmlns:a16="http://schemas.microsoft.com/office/drawing/2014/main" id="{433BC2E9-BC07-4885-8789-342BF28E5DD3}"/>
              </a:ext>
            </a:extLst>
          </p:cNvPr>
          <p:cNvGraphicFramePr>
            <a:graphicFrameLocks noGrp="1"/>
          </p:cNvGraphicFramePr>
          <p:nvPr>
            <p:extLst>
              <p:ext uri="{D42A27DB-BD31-4B8C-83A1-F6EECF244321}">
                <p14:modId xmlns:p14="http://schemas.microsoft.com/office/powerpoint/2010/main" val="2325240184"/>
              </p:ext>
            </p:extLst>
          </p:nvPr>
        </p:nvGraphicFramePr>
        <p:xfrm>
          <a:off x="1274791" y="1599893"/>
          <a:ext cx="9631748" cy="3658214"/>
        </p:xfrm>
        <a:graphic>
          <a:graphicData uri="http://schemas.openxmlformats.org/drawingml/2006/table">
            <a:tbl>
              <a:tblPr firstRow="1" firstCol="1" bandRow="1">
                <a:tableStyleId>{5C22544A-7EE6-4342-B048-85BDC9FD1C3A}</a:tableStyleId>
              </a:tblPr>
              <a:tblGrid>
                <a:gridCol w="1900051">
                  <a:extLst>
                    <a:ext uri="{9D8B030D-6E8A-4147-A177-3AD203B41FA5}">
                      <a16:colId xmlns:a16="http://schemas.microsoft.com/office/drawing/2014/main" val="340382854"/>
                    </a:ext>
                  </a:extLst>
                </a:gridCol>
                <a:gridCol w="7731697">
                  <a:extLst>
                    <a:ext uri="{9D8B030D-6E8A-4147-A177-3AD203B41FA5}">
                      <a16:colId xmlns:a16="http://schemas.microsoft.com/office/drawing/2014/main" val="2191645450"/>
                    </a:ext>
                  </a:extLst>
                </a:gridCol>
              </a:tblGrid>
              <a:tr h="522602">
                <a:tc>
                  <a:txBody>
                    <a:bodyPr/>
                    <a:lstStyle/>
                    <a:p>
                      <a:pPr algn="ctr">
                        <a:lnSpc>
                          <a:spcPct val="106000"/>
                        </a:lnSpc>
                        <a:spcAft>
                          <a:spcPts val="800"/>
                        </a:spcAft>
                      </a:pPr>
                      <a:r>
                        <a:rPr lang="fr-BE" sz="1800" dirty="0">
                          <a:solidFill>
                            <a:sysClr val="windowText" lastClr="000000"/>
                          </a:solidFill>
                          <a:effectLst/>
                        </a:rPr>
                        <a:t>Equipment</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gn="ctr">
                        <a:lnSpc>
                          <a:spcPct val="106000"/>
                        </a:lnSpc>
                        <a:spcAft>
                          <a:spcPts val="800"/>
                        </a:spcAft>
                      </a:pPr>
                      <a:r>
                        <a:rPr lang="fr-BE" sz="1800" dirty="0" err="1">
                          <a:solidFill>
                            <a:sysClr val="windowText" lastClr="000000"/>
                          </a:solidFill>
                          <a:effectLst/>
                        </a:rPr>
                        <a:t>Why</a:t>
                      </a:r>
                      <a:r>
                        <a:rPr lang="fr-BE" sz="1800" dirty="0">
                          <a:solidFill>
                            <a:sysClr val="windowText" lastClr="000000"/>
                          </a:solidFill>
                          <a:effectLst/>
                        </a:rPr>
                        <a:t> </a:t>
                      </a:r>
                      <a:r>
                        <a:rPr lang="fr-BE" sz="1800" dirty="0" err="1">
                          <a:solidFill>
                            <a:sysClr val="windowText" lastClr="000000"/>
                          </a:solidFill>
                          <a:effectLst/>
                        </a:rPr>
                        <a:t>it</a:t>
                      </a:r>
                      <a:r>
                        <a:rPr lang="fr-BE" sz="1800" dirty="0">
                          <a:solidFill>
                            <a:sysClr val="windowText" lastClr="000000"/>
                          </a:solidFill>
                          <a:effectLst/>
                        </a:rPr>
                        <a:t> </a:t>
                      </a:r>
                      <a:r>
                        <a:rPr lang="fr-BE" sz="1800" dirty="0" err="1">
                          <a:solidFill>
                            <a:sysClr val="windowText" lastClr="000000"/>
                          </a:solidFill>
                          <a:effectLst/>
                        </a:rPr>
                        <a:t>is</a:t>
                      </a:r>
                      <a:r>
                        <a:rPr lang="fr-BE" sz="1800" dirty="0">
                          <a:solidFill>
                            <a:sysClr val="windowText" lastClr="000000"/>
                          </a:solidFill>
                          <a:effectLst/>
                        </a:rPr>
                        <a:t> </a:t>
                      </a:r>
                      <a:r>
                        <a:rPr lang="fr-BE" sz="1800" dirty="0" err="1">
                          <a:solidFill>
                            <a:sysClr val="windowText" lastClr="000000"/>
                          </a:solidFill>
                          <a:effectLst/>
                        </a:rPr>
                        <a:t>criticized</a:t>
                      </a:r>
                      <a:r>
                        <a:rPr lang="fr-BE" sz="1800" dirty="0">
                          <a:solidFill>
                            <a:sysClr val="windowText" lastClr="000000"/>
                          </a:solidFill>
                          <a:effectLst/>
                        </a:rPr>
                        <a:t> ?</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2713940318"/>
                  </a:ext>
                </a:extLst>
              </a:tr>
              <a:tr h="522602">
                <a:tc>
                  <a:txBody>
                    <a:bodyPr/>
                    <a:lstStyle/>
                    <a:p>
                      <a:pPr algn="ctr">
                        <a:lnSpc>
                          <a:spcPct val="106000"/>
                        </a:lnSpc>
                        <a:spcAft>
                          <a:spcPts val="800"/>
                        </a:spcAft>
                      </a:pPr>
                      <a:r>
                        <a:rPr lang="fr-BE" sz="1800" dirty="0">
                          <a:solidFill>
                            <a:sysClr val="windowText" lastClr="000000"/>
                          </a:solidFill>
                          <a:effectLst/>
                        </a:rPr>
                        <a:t>Pipettes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nSpc>
                          <a:spcPct val="106000"/>
                        </a:lnSpc>
                        <a:spcAft>
                          <a:spcPts val="800"/>
                        </a:spcAft>
                      </a:pPr>
                      <a:r>
                        <a:rPr lang="fr-FR" sz="1800" dirty="0">
                          <a:solidFill>
                            <a:sysClr val="windowText" lastClr="000000"/>
                          </a:solidFill>
                          <a:effectLst/>
                        </a:rPr>
                        <a:t>Dosage inexact → </a:t>
                      </a:r>
                      <a:r>
                        <a:rPr lang="fr-FR" sz="1800" b="1" dirty="0">
                          <a:solidFill>
                            <a:sysClr val="windowText" lastClr="000000"/>
                          </a:solidFill>
                          <a:effectLst/>
                        </a:rPr>
                        <a:t>dilution/fausse concentration</a:t>
                      </a:r>
                      <a:endParaRPr lang="fr-BE" sz="18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3489651721"/>
                  </a:ext>
                </a:extLst>
              </a:tr>
              <a:tr h="522602">
                <a:tc>
                  <a:txBody>
                    <a:bodyPr/>
                    <a:lstStyle/>
                    <a:p>
                      <a:pPr algn="ctr">
                        <a:lnSpc>
                          <a:spcPct val="106000"/>
                        </a:lnSpc>
                        <a:spcAft>
                          <a:spcPts val="800"/>
                        </a:spcAft>
                      </a:pPr>
                      <a:r>
                        <a:rPr lang="fr-BE" sz="1800" dirty="0">
                          <a:solidFill>
                            <a:sysClr val="windowText" lastClr="000000"/>
                          </a:solidFill>
                          <a:effectLst/>
                        </a:rPr>
                        <a:t>Balances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nSpc>
                          <a:spcPct val="106000"/>
                        </a:lnSpc>
                        <a:spcAft>
                          <a:spcPts val="800"/>
                        </a:spcAft>
                      </a:pPr>
                      <a:r>
                        <a:rPr lang="en-US" sz="1800" b="1" dirty="0">
                          <a:solidFill>
                            <a:sysClr val="windowText" lastClr="000000"/>
                          </a:solidFill>
                          <a:effectLst/>
                        </a:rPr>
                        <a:t>Incorrect mass </a:t>
                      </a:r>
                      <a:r>
                        <a:rPr lang="en-US" sz="1800" dirty="0">
                          <a:solidFill>
                            <a:sysClr val="windowText" lastClr="000000"/>
                          </a:solidFill>
                          <a:effectLst/>
                        </a:rPr>
                        <a:t>of a reagent or standard</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2440074618"/>
                  </a:ext>
                </a:extLst>
              </a:tr>
              <a:tr h="522602">
                <a:tc>
                  <a:txBody>
                    <a:bodyPr/>
                    <a:lstStyle/>
                    <a:p>
                      <a:pPr algn="ctr">
                        <a:lnSpc>
                          <a:spcPct val="106000"/>
                        </a:lnSpc>
                        <a:spcAft>
                          <a:spcPts val="800"/>
                        </a:spcAft>
                      </a:pPr>
                      <a:r>
                        <a:rPr lang="fr-BE" sz="1800" dirty="0" err="1">
                          <a:solidFill>
                            <a:sysClr val="windowText" lastClr="000000"/>
                          </a:solidFill>
                          <a:effectLst/>
                        </a:rPr>
                        <a:t>Thermometers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nSpc>
                          <a:spcPct val="106000"/>
                        </a:lnSpc>
                        <a:spcAft>
                          <a:spcPts val="800"/>
                        </a:spcAft>
                      </a:pPr>
                      <a:r>
                        <a:rPr lang="en-US" sz="1800" dirty="0">
                          <a:solidFill>
                            <a:sysClr val="windowText" lastClr="000000"/>
                          </a:solidFill>
                          <a:effectLst/>
                        </a:rPr>
                        <a:t>Incorrect temperature → </a:t>
                      </a:r>
                      <a:r>
                        <a:rPr lang="en-US" sz="1800" b="1" dirty="0">
                          <a:solidFill>
                            <a:sysClr val="windowText" lastClr="000000"/>
                          </a:solidFill>
                          <a:effectLst/>
                        </a:rPr>
                        <a:t>instability</a:t>
                      </a:r>
                      <a:r>
                        <a:rPr lang="en-US" sz="1800" dirty="0">
                          <a:solidFill>
                            <a:sysClr val="windowText" lastClr="000000"/>
                          </a:solidFill>
                          <a:effectLst/>
                        </a:rPr>
                        <a:t> of some reagents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2548667610"/>
                  </a:ext>
                </a:extLst>
              </a:tr>
              <a:tr h="522602">
                <a:tc>
                  <a:txBody>
                    <a:bodyPr/>
                    <a:lstStyle/>
                    <a:p>
                      <a:pPr algn="ctr">
                        <a:lnSpc>
                          <a:spcPct val="106000"/>
                        </a:lnSpc>
                        <a:spcAft>
                          <a:spcPts val="800"/>
                        </a:spcAft>
                      </a:pPr>
                      <a:r>
                        <a:rPr lang="fr-BE" sz="1800" dirty="0">
                          <a:solidFill>
                            <a:sysClr val="windowText" lastClr="000000"/>
                          </a:solidFill>
                          <a:effectLst/>
                        </a:rPr>
                        <a:t>pH </a:t>
                      </a:r>
                      <a:r>
                        <a:rPr lang="fr-BE" sz="1800" dirty="0" err="1">
                          <a:solidFill>
                            <a:sysClr val="windowText" lastClr="000000"/>
                          </a:solidFill>
                          <a:effectLst/>
                        </a:rPr>
                        <a:t>Meters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nSpc>
                          <a:spcPct val="106000"/>
                        </a:lnSpc>
                        <a:spcAft>
                          <a:spcPts val="800"/>
                        </a:spcAft>
                      </a:pPr>
                      <a:r>
                        <a:rPr lang="en-US" sz="1800" dirty="0">
                          <a:solidFill>
                            <a:sysClr val="windowText" lastClr="000000"/>
                          </a:solidFill>
                          <a:effectLst/>
                        </a:rPr>
                        <a:t>Out-of-specification pH → alteration of </a:t>
                      </a:r>
                      <a:r>
                        <a:rPr lang="en-US" sz="1800" b="1" dirty="0">
                          <a:solidFill>
                            <a:sysClr val="windowText" lastClr="000000"/>
                          </a:solidFill>
                          <a:effectLst/>
                        </a:rPr>
                        <a:t>enzymatic reactions, instability</a:t>
                      </a:r>
                      <a:endParaRPr lang="fr-BE" sz="18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65898330"/>
                  </a:ext>
                </a:extLst>
              </a:tr>
              <a:tr h="522602">
                <a:tc>
                  <a:txBody>
                    <a:bodyPr/>
                    <a:lstStyle/>
                    <a:p>
                      <a:pPr algn="ctr">
                        <a:lnSpc>
                          <a:spcPct val="106000"/>
                        </a:lnSpc>
                        <a:spcAft>
                          <a:spcPts val="800"/>
                        </a:spcAft>
                      </a:pPr>
                      <a:r>
                        <a:rPr lang="fr-BE" sz="1800" dirty="0">
                          <a:solidFill>
                            <a:sysClr val="windowText" lastClr="000000"/>
                          </a:solidFill>
                          <a:effectLst/>
                        </a:rPr>
                        <a:t>Centrifuges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nSpc>
                          <a:spcPct val="106000"/>
                        </a:lnSpc>
                        <a:spcAft>
                          <a:spcPts val="800"/>
                        </a:spcAft>
                      </a:pPr>
                      <a:r>
                        <a:rPr lang="fr-BE" sz="1800" dirty="0">
                          <a:solidFill>
                            <a:sysClr val="windowText" lastClr="000000"/>
                          </a:solidFill>
                          <a:effectLst/>
                        </a:rPr>
                        <a:t>Poor G-Force → </a:t>
                      </a:r>
                      <a:r>
                        <a:rPr lang="fr-BE" sz="1800" b="1" dirty="0" err="1">
                          <a:solidFill>
                            <a:sysClr val="windowText" lastClr="000000"/>
                          </a:solidFill>
                          <a:effectLst/>
                        </a:rPr>
                        <a:t>inadequate</a:t>
                      </a:r>
                      <a:r>
                        <a:rPr lang="fr-BE" sz="1800" b="1" dirty="0">
                          <a:solidFill>
                            <a:sysClr val="windowText" lastClr="000000"/>
                          </a:solidFill>
                          <a:effectLst/>
                        </a:rPr>
                        <a:t> </a:t>
                      </a:r>
                      <a:r>
                        <a:rPr lang="fr-BE" sz="1800" b="1" dirty="0" err="1">
                          <a:solidFill>
                            <a:sysClr val="windowText" lastClr="000000"/>
                          </a:solidFill>
                          <a:effectLst/>
                        </a:rPr>
                        <a:t>separation</a:t>
                      </a:r>
                      <a:endParaRPr lang="fr-BE" sz="18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101819411"/>
                  </a:ext>
                </a:extLst>
              </a:tr>
              <a:tr h="522602">
                <a:tc>
                  <a:txBody>
                    <a:bodyPr/>
                    <a:lstStyle/>
                    <a:p>
                      <a:pPr algn="ctr">
                        <a:lnSpc>
                          <a:spcPct val="106000"/>
                        </a:lnSpc>
                        <a:spcAft>
                          <a:spcPts val="800"/>
                        </a:spcAft>
                      </a:pPr>
                      <a:r>
                        <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9525" anchor="ctr">
                    <a:solidFill>
                      <a:schemeClr val="accent2"/>
                    </a:solidFill>
                  </a:tcPr>
                </a:tc>
                <a:tc>
                  <a:txBody>
                    <a:bodyPr/>
                    <a:lstStyle/>
                    <a:p>
                      <a:pPr>
                        <a:lnSpc>
                          <a:spcPct val="106000"/>
                        </a:lnSpc>
                        <a:spcAft>
                          <a:spcPts val="800"/>
                        </a:spcAft>
                      </a:pP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2696982965"/>
                  </a:ext>
                </a:extLst>
              </a:tr>
            </a:tbl>
          </a:graphicData>
        </a:graphic>
      </p:graphicFrame>
    </p:spTree>
    <p:extLst>
      <p:ext uri="{BB962C8B-B14F-4D97-AF65-F5344CB8AC3E}">
        <p14:creationId xmlns:p14="http://schemas.microsoft.com/office/powerpoint/2010/main" val="281866301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53993" y="318446"/>
            <a:ext cx="12138008" cy="4949587"/>
          </a:xfrm>
        </p:spPr>
        <p:txBody>
          <a:bodyPr>
            <a:normAutofit/>
          </a:bodyPr>
          <a:lstStyle/>
          <a:p>
            <a:pPr marL="0" indent="0">
              <a:lnSpc>
                <a:spcPct val="150000"/>
              </a:lnSpc>
              <a:buNone/>
            </a:pPr>
            <a:r>
              <a:rPr lang="en-US" b="1" dirty="0">
                <a:solidFill>
                  <a:schemeClr val="accent1"/>
                </a:solidFill>
              </a:rPr>
              <a:t>To summarize</a:t>
            </a:r>
          </a:p>
          <a:p>
            <a:pPr marL="457200" indent="-457200">
              <a:lnSpc>
                <a:spcPct val="150000"/>
              </a:lnSpc>
              <a:buFont typeface="+mj-lt"/>
              <a:buAutoNum type="arabicPeriod"/>
            </a:pPr>
            <a:r>
              <a:rPr lang="en-US" dirty="0">
                <a:solidFill>
                  <a:srgbClr val="FFFF00"/>
                </a:solidFill>
              </a:rPr>
              <a:t>Risk assessment </a:t>
            </a:r>
            <a:r>
              <a:rPr lang="en-US" dirty="0">
                <a:sym typeface="Wingdings" panose="05000000000000000000" pitchFamily="2" charset="2"/>
              </a:rPr>
              <a:t></a:t>
            </a:r>
            <a:r>
              <a:rPr lang="en-US" dirty="0"/>
              <a:t> </a:t>
            </a:r>
            <a:r>
              <a:rPr lang="en-US" dirty="0">
                <a:solidFill>
                  <a:srgbClr val="FFFF00"/>
                </a:solidFill>
              </a:rPr>
              <a:t>criticality status</a:t>
            </a:r>
            <a:r>
              <a:rPr lang="en-US" sz="1800" dirty="0">
                <a:solidFill>
                  <a:srgbClr val="FFFF00"/>
                </a:solidFill>
              </a:rPr>
              <a:t> </a:t>
            </a:r>
            <a:r>
              <a:rPr lang="en-US" sz="1800" b="1" dirty="0">
                <a:solidFill>
                  <a:srgbClr val="FFFF00"/>
                </a:solidFill>
              </a:rPr>
              <a:t>(= impact </a:t>
            </a:r>
            <a:r>
              <a:rPr lang="en-US" sz="1800" b="1" dirty="0"/>
              <a:t>on</a:t>
            </a:r>
            <a:r>
              <a:rPr lang="en-US" sz="1800" dirty="0"/>
              <a:t> accuracy or measurement uncertainty)</a:t>
            </a:r>
          </a:p>
          <a:p>
            <a:pPr lvl="1">
              <a:lnSpc>
                <a:spcPct val="150000"/>
              </a:lnSpc>
            </a:pPr>
            <a:r>
              <a:rPr lang="en-US" b="1" dirty="0">
                <a:solidFill>
                  <a:schemeClr val="accent1"/>
                </a:solidFill>
              </a:rPr>
              <a:t>The need </a:t>
            </a:r>
            <a:r>
              <a:rPr lang="en-US" b="1" dirty="0"/>
              <a:t>for </a:t>
            </a:r>
            <a:r>
              <a:rPr lang="en-US" dirty="0"/>
              <a:t>calibration and/or a verification</a:t>
            </a:r>
          </a:p>
          <a:p>
            <a:pPr lvl="1">
              <a:lnSpc>
                <a:spcPct val="150000"/>
              </a:lnSpc>
            </a:pPr>
            <a:r>
              <a:rPr lang="en-US" b="1" dirty="0">
                <a:solidFill>
                  <a:schemeClr val="accent1"/>
                </a:solidFill>
              </a:rPr>
              <a:t>The </a:t>
            </a:r>
            <a:r>
              <a:rPr lang="en-US" b="1" dirty="0">
                <a:solidFill>
                  <a:schemeClr val="accent1"/>
                </a:solidFill>
                <a:sym typeface="Wingdings" panose="05000000000000000000" pitchFamily="2" charset="2"/>
              </a:rPr>
              <a:t>specified intervals</a:t>
            </a:r>
            <a:r>
              <a:rPr lang="en-US" b="1" dirty="0">
                <a:solidFill>
                  <a:schemeClr val="accent1"/>
                </a:solidFill>
              </a:rPr>
              <a:t> </a:t>
            </a:r>
            <a:r>
              <a:rPr lang="en-US" dirty="0"/>
              <a:t>of its calibration/verification (</a:t>
            </a:r>
            <a:r>
              <a:rPr lang="fr-BE" sz="1600" b="1" dirty="0" err="1"/>
              <a:t>Dir</a:t>
            </a:r>
            <a:r>
              <a:rPr lang="fr-BE" sz="1600" b="1" dirty="0"/>
              <a:t> ILAC G24, 5 </a:t>
            </a:r>
            <a:r>
              <a:rPr lang="fr-BE" sz="1600" b="1" dirty="0" err="1"/>
              <a:t>proposed</a:t>
            </a:r>
            <a:r>
              <a:rPr lang="fr-BE" sz="1600" b="1" dirty="0"/>
              <a:t> </a:t>
            </a:r>
            <a:r>
              <a:rPr lang="fr-BE" sz="1600" b="1" dirty="0" err="1"/>
              <a:t>methods</a:t>
            </a:r>
            <a:r>
              <a:rPr lang="fr-BE" sz="1600" b="1" dirty="0"/>
              <a:t>)</a:t>
            </a:r>
            <a:endParaRPr lang="fr-BE" sz="1600" dirty="0"/>
          </a:p>
          <a:p>
            <a:pPr lvl="1">
              <a:lnSpc>
                <a:spcPct val="150000"/>
              </a:lnSpc>
            </a:pPr>
            <a:endParaRPr lang="en-US" dirty="0"/>
          </a:p>
          <a:p>
            <a:pPr marL="0" indent="0">
              <a:lnSpc>
                <a:spcPct val="150000"/>
              </a:lnSpc>
              <a:buNone/>
            </a:pPr>
            <a:r>
              <a:rPr lang="en-US" dirty="0"/>
              <a:t>2.   </a:t>
            </a:r>
            <a:r>
              <a:rPr lang="en-US" dirty="0">
                <a:solidFill>
                  <a:srgbClr val="FFFF00"/>
                </a:solidFill>
              </a:rPr>
              <a:t>If calibration, in-house or external ?</a:t>
            </a:r>
          </a:p>
          <a:p>
            <a:pPr lvl="1">
              <a:lnSpc>
                <a:spcPct val="150000"/>
              </a:lnSpc>
            </a:pPr>
            <a:r>
              <a:rPr lang="en-US" dirty="0"/>
              <a:t>In-house: calibration procedure, laboratory is responsible for demonstrating compliance (</a:t>
            </a:r>
            <a:r>
              <a:rPr lang="en-US" dirty="0">
                <a:sym typeface="Wingdings" panose="05000000000000000000" pitchFamily="2" charset="2"/>
              </a:rPr>
              <a:t></a:t>
            </a:r>
            <a:r>
              <a:rPr lang="en-US" dirty="0"/>
              <a:t> ISO17025)</a:t>
            </a:r>
          </a:p>
          <a:p>
            <a:pPr lvl="1">
              <a:lnSpc>
                <a:spcPct val="150000"/>
              </a:lnSpc>
            </a:pPr>
            <a:r>
              <a:rPr lang="en-US" dirty="0"/>
              <a:t>External:  SLA, supplier evaluation </a:t>
            </a:r>
            <a:r>
              <a:rPr lang="en-US" dirty="0">
                <a:solidFill>
                  <a:srgbClr val="FFC000"/>
                </a:solidFill>
              </a:rPr>
              <a:t>+ for accreditation</a:t>
            </a:r>
            <a:r>
              <a:rPr lang="en-US" dirty="0"/>
              <a:t>: accredited supplier if available</a:t>
            </a:r>
          </a:p>
        </p:txBody>
      </p:sp>
      <p:sp>
        <p:nvSpPr>
          <p:cNvPr id="5" name="Rectangle 4">
            <a:extLst>
              <a:ext uri="{FF2B5EF4-FFF2-40B4-BE49-F238E27FC236}">
                <a16:creationId xmlns:a16="http://schemas.microsoft.com/office/drawing/2014/main" id="{56A383A7-A1DB-49EA-A7AC-B7FE051EEC2D}"/>
              </a:ext>
            </a:extLst>
          </p:cNvPr>
          <p:cNvSpPr/>
          <p:nvPr/>
        </p:nvSpPr>
        <p:spPr>
          <a:xfrm>
            <a:off x="101599" y="5101688"/>
            <a:ext cx="11756572" cy="646331"/>
          </a:xfrm>
          <a:prstGeom prst="rect">
            <a:avLst/>
          </a:prstGeom>
          <a:solidFill>
            <a:srgbClr val="FFFF00"/>
          </a:solidFill>
        </p:spPr>
        <p:txBody>
          <a:bodyPr wrap="square">
            <a:spAutoFit/>
          </a:bodyPr>
          <a:lstStyle/>
          <a:p>
            <a:pPr lvl="0" algn="ctr"/>
            <a:r>
              <a:rPr kumimoji="0" lang="fr-B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sym typeface="Wingdings" panose="05000000000000000000" pitchFamily="2" charset="2"/>
              </a:rPr>
              <a:t> </a:t>
            </a:r>
            <a:r>
              <a:rPr lang="en-US" b="1" dirty="0">
                <a:solidFill>
                  <a:prstClr val="black"/>
                </a:solidFill>
                <a:latin typeface="Arial" panose="020B0604020202020204" pitchFamily="34" charset="0"/>
                <a:ea typeface="Calibri" panose="020F0502020204030204" pitchFamily="34" charset="0"/>
              </a:rPr>
              <a:t>if no accredited external </a:t>
            </a:r>
            <a:r>
              <a:rPr lang="en-US" dirty="0">
                <a:solidFill>
                  <a:prstClr val="black"/>
                </a:solidFill>
                <a:latin typeface="Arial" panose="020B0604020202020204" pitchFamily="34" charset="0"/>
                <a:ea typeface="Calibri" panose="020F0502020204030204" pitchFamily="34" charset="0"/>
              </a:rPr>
              <a:t>supplier available (= National Standards Service or ISO17025),
</a:t>
            </a:r>
            <a:r>
              <a:rPr lang="en-US" b="1" dirty="0">
                <a:solidFill>
                  <a:prstClr val="black"/>
                </a:solidFill>
                <a:latin typeface="Arial" panose="020B0604020202020204" pitchFamily="34" charset="0"/>
                <a:ea typeface="Calibri" panose="020F0502020204030204" pitchFamily="34" charset="0"/>
              </a:rPr>
              <a:t>The laboratory is responsible </a:t>
            </a:r>
            <a:r>
              <a:rPr lang="en-US" dirty="0">
                <a:solidFill>
                  <a:prstClr val="black"/>
                </a:solidFill>
                <a:latin typeface="Arial" panose="020B0604020202020204" pitchFamily="34" charset="0"/>
                <a:ea typeface="Calibri" panose="020F0502020204030204" pitchFamily="34" charset="0"/>
              </a:rPr>
              <a:t>for demonstrating compliance</a:t>
            </a:r>
            <a:endParaRPr kumimoji="0" lang="fr-BE"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82573837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F4D1B056-6594-4D18-AEA6-9294FB11EAD3}"/>
              </a:ext>
            </a:extLst>
          </p:cNvPr>
          <p:cNvGraphicFramePr>
            <a:graphicFrameLocks noGrp="1"/>
          </p:cNvGraphicFramePr>
          <p:nvPr>
            <p:extLst>
              <p:ext uri="{D42A27DB-BD31-4B8C-83A1-F6EECF244321}">
                <p14:modId xmlns:p14="http://schemas.microsoft.com/office/powerpoint/2010/main" val="3592925568"/>
              </p:ext>
            </p:extLst>
          </p:nvPr>
        </p:nvGraphicFramePr>
        <p:xfrm>
          <a:off x="190047" y="738003"/>
          <a:ext cx="11811904" cy="5773880"/>
        </p:xfrm>
        <a:graphic>
          <a:graphicData uri="http://schemas.openxmlformats.org/drawingml/2006/table">
            <a:tbl>
              <a:tblPr>
                <a:tableStyleId>{5C22544A-7EE6-4342-B048-85BDC9FD1C3A}</a:tableStyleId>
              </a:tblPr>
              <a:tblGrid>
                <a:gridCol w="1226688">
                  <a:extLst>
                    <a:ext uri="{9D8B030D-6E8A-4147-A177-3AD203B41FA5}">
                      <a16:colId xmlns:a16="http://schemas.microsoft.com/office/drawing/2014/main" val="518110051"/>
                    </a:ext>
                  </a:extLst>
                </a:gridCol>
                <a:gridCol w="5390012">
                  <a:extLst>
                    <a:ext uri="{9D8B030D-6E8A-4147-A177-3AD203B41FA5}">
                      <a16:colId xmlns:a16="http://schemas.microsoft.com/office/drawing/2014/main" val="2809842526"/>
                    </a:ext>
                  </a:extLst>
                </a:gridCol>
                <a:gridCol w="5195204">
                  <a:extLst>
                    <a:ext uri="{9D8B030D-6E8A-4147-A177-3AD203B41FA5}">
                      <a16:colId xmlns:a16="http://schemas.microsoft.com/office/drawing/2014/main" val="1127629211"/>
                    </a:ext>
                  </a:extLst>
                </a:gridCol>
              </a:tblGrid>
              <a:tr h="631540">
                <a:tc>
                  <a:txBody>
                    <a:bodyPr/>
                    <a:lstStyle/>
                    <a:p>
                      <a:pPr algn="ctr">
                        <a:lnSpc>
                          <a:spcPct val="106000"/>
                        </a:lnSpc>
                        <a:spcAft>
                          <a:spcPts val="800"/>
                        </a:spcAft>
                      </a:pPr>
                      <a:r>
                        <a:rPr lang="fr-BE" sz="1400" b="1" dirty="0">
                          <a:effectLst/>
                        </a:rPr>
                        <a:t>Domain</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tc>
                  <a:txBody>
                    <a:bodyPr/>
                    <a:lstStyle/>
                    <a:p>
                      <a:pPr algn="ctr">
                        <a:lnSpc>
                          <a:spcPct val="106000"/>
                        </a:lnSpc>
                        <a:spcAft>
                          <a:spcPts val="800"/>
                        </a:spcAft>
                      </a:pPr>
                      <a:r>
                        <a:rPr lang="fr-BE" sz="1400" b="1" kern="1200" dirty="0">
                          <a:solidFill>
                            <a:schemeClr val="dk1"/>
                          </a:solidFill>
                          <a:effectLst/>
                          <a:latin typeface="+mn-lt"/>
                          <a:ea typeface="+mn-ea"/>
                          <a:cs typeface="+mn-cs"/>
                        </a:rPr>
                        <a:t>Directives </a:t>
                      </a:r>
                      <a:r>
                        <a:rPr lang="en-US" sz="1400" b="1" kern="1200" dirty="0">
                          <a:solidFill>
                            <a:schemeClr val="dk1"/>
                          </a:solidFill>
                          <a:effectLst/>
                          <a:latin typeface="+mn-lt"/>
                          <a:ea typeface="+mn-ea"/>
                          <a:cs typeface="+mn-cs"/>
                        </a:rPr>
                        <a:t>2017 §5.3.1.4 </a:t>
                      </a:r>
                      <a:r>
                        <a:rPr lang="en-US" sz="1400" b="1" kern="1200" dirty="0">
                          <a:solidFill>
                            <a:schemeClr val="dk1"/>
                          </a:solidFill>
                          <a:effectLst/>
                          <a:latin typeface="+mn-lt"/>
                          <a:ea typeface="+mn-ea"/>
                          <a:cs typeface="+mn-cs"/>
                          <a:sym typeface="Wingdings" panose="05000000000000000000" pitchFamily="2" charset="2"/>
                        </a:rPr>
                        <a:t> </a:t>
                      </a:r>
                      <a:r>
                        <a:rPr lang="en-US" sz="1400" b="1" kern="1200" dirty="0">
                          <a:solidFill>
                            <a:schemeClr val="dk1"/>
                          </a:solidFill>
                          <a:effectLst/>
                          <a:latin typeface="+mn-lt"/>
                          <a:ea typeface="+mn-ea"/>
                          <a:cs typeface="+mn-cs"/>
                        </a:rPr>
                        <a:t>2025 §6.5 </a:t>
                      </a:r>
                    </a:p>
                    <a:p>
                      <a:pPr algn="ctr">
                        <a:lnSpc>
                          <a:spcPct val="106000"/>
                        </a:lnSpc>
                        <a:spcAft>
                          <a:spcPts val="800"/>
                        </a:spcAft>
                      </a:pPr>
                      <a:r>
                        <a:rPr lang="en-US" sz="1400" b="1" kern="1200" dirty="0">
                          <a:solidFill>
                            <a:schemeClr val="dk1"/>
                          </a:solidFill>
                          <a:effectLst/>
                          <a:latin typeface="+mn-lt"/>
                          <a:ea typeface="+mn-ea"/>
                          <a:cs typeface="+mn-cs"/>
                        </a:rPr>
                        <a:t>(Comments)</a:t>
                      </a:r>
                      <a:endParaRPr lang="fr-BE" sz="1400" b="1" kern="1200" dirty="0">
                        <a:solidFill>
                          <a:schemeClr val="dk1"/>
                        </a:solidFill>
                        <a:effectLst/>
                        <a:latin typeface="+mn-lt"/>
                        <a:ea typeface="+mn-ea"/>
                        <a:cs typeface="+mn-cs"/>
                      </a:endParaRPr>
                    </a:p>
                  </a:txBody>
                  <a:tcPr marL="30661" marR="30661" marT="15120" marB="15120" anchor="ctr">
                    <a:solidFill>
                      <a:schemeClr val="accent2"/>
                    </a:solidFill>
                  </a:tcPr>
                </a:tc>
                <a:tc>
                  <a:txBody>
                    <a:bodyPr/>
                    <a:lstStyle/>
                    <a:p>
                      <a:pPr algn="ctr">
                        <a:lnSpc>
                          <a:spcPct val="106000"/>
                        </a:lnSpc>
                        <a:spcAft>
                          <a:spcPts val="800"/>
                        </a:spcAft>
                      </a:pPr>
                      <a:r>
                        <a:rPr lang="fr-FR" sz="1600" b="1" dirty="0"/>
                        <a:t>BELAC 2-003 </a:t>
                      </a:r>
                      <a:r>
                        <a:rPr lang="fr-FR" sz="1600" dirty="0"/>
                        <a:t>+ </a:t>
                      </a:r>
                      <a:r>
                        <a:rPr lang="fr-BE" sz="1600" b="1" dirty="0">
                          <a:effectLst/>
                        </a:rPr>
                        <a:t>ISO</a:t>
                      </a:r>
                      <a:r>
                        <a:rPr lang="fr-BE" sz="1400" b="1" dirty="0">
                          <a:effectLst/>
                        </a:rPr>
                        <a:t> </a:t>
                      </a:r>
                      <a:r>
                        <a:rPr lang="fr-BE" sz="1400" b="1" kern="1200" dirty="0">
                          <a:solidFill>
                            <a:schemeClr val="dk1"/>
                          </a:solidFill>
                          <a:effectLst/>
                          <a:latin typeface="+mn-lt"/>
                          <a:ea typeface="+mn-ea"/>
                          <a:cs typeface="+mn-cs"/>
                        </a:rPr>
                        <a:t>15189 </a:t>
                      </a:r>
                      <a:r>
                        <a:rPr lang="en-US" sz="1400" b="1" kern="1200" dirty="0">
                          <a:solidFill>
                            <a:schemeClr val="dk1"/>
                          </a:solidFill>
                          <a:effectLst/>
                          <a:latin typeface="+mn-lt"/>
                          <a:ea typeface="+mn-ea"/>
                          <a:cs typeface="+mn-cs"/>
                        </a:rPr>
                        <a:t>2012 §5.3.1.4 </a:t>
                      </a:r>
                      <a:r>
                        <a:rPr lang="en-US" sz="1400" b="1" kern="1200" dirty="0">
                          <a:solidFill>
                            <a:schemeClr val="dk1"/>
                          </a:solidFill>
                          <a:effectLst/>
                          <a:latin typeface="+mn-lt"/>
                          <a:ea typeface="+mn-ea"/>
                          <a:cs typeface="+mn-cs"/>
                          <a:sym typeface="Wingdings" panose="05000000000000000000" pitchFamily="2" charset="2"/>
                        </a:rPr>
                        <a:t></a:t>
                      </a:r>
                      <a:r>
                        <a:rPr lang="en-US" sz="1400" b="1" kern="1200" dirty="0">
                          <a:solidFill>
                            <a:schemeClr val="dk1"/>
                          </a:solidFill>
                          <a:effectLst/>
                          <a:latin typeface="+mn-lt"/>
                          <a:ea typeface="+mn-ea"/>
                          <a:cs typeface="+mn-cs"/>
                        </a:rPr>
                        <a:t>2022 §6.5</a:t>
                      </a:r>
                      <a:endParaRPr lang="fr-BE" sz="1400" b="1" kern="1200" dirty="0">
                        <a:solidFill>
                          <a:schemeClr val="dk1"/>
                        </a:solidFill>
                        <a:effectLst/>
                        <a:latin typeface="+mn-lt"/>
                        <a:ea typeface="+mn-ea"/>
                        <a:cs typeface="+mn-cs"/>
                      </a:endParaRPr>
                    </a:p>
                  </a:txBody>
                  <a:tcPr marL="30661" marR="30661" marT="15120" marB="15120" anchor="ctr">
                    <a:solidFill>
                      <a:schemeClr val="accent2"/>
                    </a:solidFill>
                  </a:tcPr>
                </a:tc>
                <a:extLst>
                  <a:ext uri="{0D108BD9-81ED-4DB2-BD59-A6C34878D82A}">
                    <a16:rowId xmlns:a16="http://schemas.microsoft.com/office/drawing/2014/main" val="1806747692"/>
                  </a:ext>
                </a:extLst>
              </a:tr>
              <a:tr h="1217431">
                <a:tc>
                  <a:txBody>
                    <a:bodyPr/>
                    <a:lstStyle/>
                    <a:p>
                      <a:pPr>
                        <a:lnSpc>
                          <a:spcPct val="106000"/>
                        </a:lnSpc>
                        <a:spcAft>
                          <a:spcPts val="800"/>
                        </a:spcAft>
                      </a:pPr>
                      <a:r>
                        <a:rPr lang="fr-BE" sz="1400" kern="1200" dirty="0">
                          <a:solidFill>
                            <a:schemeClr val="dk1"/>
                          </a:solidFill>
                          <a:effectLst/>
                          <a:latin typeface="+mn-lt"/>
                          <a:ea typeface="+mn-ea"/>
                          <a:cs typeface="+mn-cs"/>
                        </a:rPr>
                        <a:t>Calibration /</a:t>
                      </a:r>
                    </a:p>
                    <a:p>
                      <a:pPr>
                        <a:lnSpc>
                          <a:spcPct val="106000"/>
                        </a:lnSpc>
                        <a:spcAft>
                          <a:spcPts val="800"/>
                        </a:spcAft>
                      </a:pPr>
                      <a:r>
                        <a:rPr lang="fr-FR" sz="1400" kern="1200" dirty="0">
                          <a:solidFill>
                            <a:schemeClr val="dk1"/>
                          </a:solidFill>
                          <a:effectLst/>
                          <a:latin typeface="+mn-lt"/>
                          <a:ea typeface="+mn-ea"/>
                          <a:cs typeface="+mn-cs"/>
                        </a:rPr>
                        <a:t>V</a:t>
                      </a:r>
                      <a:r>
                        <a:rPr lang="fr-BE" sz="1400" kern="1200" dirty="0" err="1">
                          <a:solidFill>
                            <a:schemeClr val="dk1"/>
                          </a:solidFill>
                          <a:effectLst/>
                          <a:latin typeface="+mn-lt"/>
                          <a:ea typeface="+mn-ea"/>
                          <a:cs typeface="+mn-cs"/>
                        </a:rPr>
                        <a:t>erification</a:t>
                      </a:r>
                      <a:endParaRPr lang="fr-BE" sz="1400" kern="1200" dirty="0">
                        <a:solidFill>
                          <a:schemeClr val="dk1"/>
                        </a:solidFill>
                        <a:effectLst/>
                        <a:latin typeface="+mn-lt"/>
                        <a:ea typeface="+mn-ea"/>
                        <a:cs typeface="+mn-cs"/>
                      </a:endParaRPr>
                    </a:p>
                  </a:txBody>
                  <a:tcPr marL="30661" marR="30661" marT="15120" marB="15120" anchor="ctr">
                    <a:solidFill>
                      <a:schemeClr val="accent2"/>
                    </a:solidFill>
                  </a:tcPr>
                </a:tc>
                <a:tc>
                  <a:txBody>
                    <a:bodyPr/>
                    <a:lstStyle/>
                    <a:p>
                      <a:pPr marL="285750" indent="-285750">
                        <a:lnSpc>
                          <a:spcPct val="106000"/>
                        </a:lnSpc>
                        <a:spcAft>
                          <a:spcPts val="800"/>
                        </a:spcAft>
                        <a:buFont typeface="Arial" panose="020B0604020202020204" pitchFamily="34" charset="0"/>
                        <a:buChar char="•"/>
                      </a:pPr>
                      <a:r>
                        <a:rPr lang="en-US" sz="1400" dirty="0">
                          <a:effectLst/>
                        </a:rPr>
                        <a:t>Integration of </a:t>
                      </a:r>
                      <a:r>
                        <a:rPr lang="en-US" sz="1400" b="1" dirty="0">
                          <a:solidFill>
                            <a:schemeClr val="bg1"/>
                          </a:solidFill>
                          <a:effectLst/>
                        </a:rPr>
                        <a:t>requirements for outsourcing </a:t>
                      </a:r>
                      <a:r>
                        <a:rPr lang="en-US" sz="1400" dirty="0">
                          <a:effectLst/>
                        </a:rPr>
                        <a:t>with ISO 17025 accreditation recommendations.</a:t>
                      </a:r>
                    </a:p>
                    <a:p>
                      <a:pPr marL="285750" marR="0" lvl="0" indent="-285750" algn="l" defTabSz="9144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en-US" sz="1400" dirty="0">
                          <a:effectLst/>
                        </a:rPr>
                        <a:t>Introduction of an </a:t>
                      </a:r>
                      <a:r>
                        <a:rPr lang="en-US" sz="1400" b="1" dirty="0">
                          <a:solidFill>
                            <a:srgbClr val="0070C0"/>
                          </a:solidFill>
                          <a:effectLst/>
                        </a:rPr>
                        <a:t>explicit frequency </a:t>
                      </a:r>
                      <a:r>
                        <a:rPr lang="en-US" sz="1400" b="0" dirty="0">
                          <a:solidFill>
                            <a:schemeClr val="bg1"/>
                          </a:solidFill>
                          <a:effectLst/>
                        </a:rPr>
                        <a:t>of checks (in comments). </a:t>
                      </a:r>
                    </a:p>
                  </a:txBody>
                  <a:tcPr marL="30661" marR="30661" marT="15120" marB="15120" anchor="ctr">
                    <a:solidFill>
                      <a:schemeClr val="accent2"/>
                    </a:solidFill>
                  </a:tcPr>
                </a:tc>
                <a:tc>
                  <a:txBody>
                    <a:bodyPr/>
                    <a:lstStyle/>
                    <a:p>
                      <a:pPr marL="285750" indent="-285750">
                        <a:lnSpc>
                          <a:spcPct val="106000"/>
                        </a:lnSpc>
                        <a:spcAft>
                          <a:spcPts val="800"/>
                        </a:spcAft>
                        <a:buFont typeface="Arial" panose="020B0604020202020204" pitchFamily="34" charset="0"/>
                        <a:buChar char="•"/>
                      </a:pPr>
                      <a:r>
                        <a:rPr lang="en-US" sz="1400" dirty="0">
                          <a:effectLst/>
                        </a:rPr>
                        <a:t>Introduction of an </a:t>
                      </a:r>
                      <a:r>
                        <a:rPr lang="en-US" sz="1400" b="1" dirty="0">
                          <a:solidFill>
                            <a:srgbClr val="0070C0"/>
                          </a:solidFill>
                          <a:effectLst/>
                        </a:rPr>
                        <a:t>explicit frequency of checks (</a:t>
                      </a:r>
                      <a:r>
                        <a:rPr lang="en-US" sz="1400" b="1" kern="1200" dirty="0">
                          <a:solidFill>
                            <a:srgbClr val="0070C0"/>
                          </a:solidFill>
                          <a:effectLst/>
                          <a:latin typeface="+mn-lt"/>
                          <a:ea typeface="+mn-ea"/>
                          <a:cs typeface="+mn-cs"/>
                        </a:rPr>
                        <a:t>risk-based approach)</a:t>
                      </a:r>
                    </a:p>
                    <a:p>
                      <a:pPr marL="285750" indent="-285750">
                        <a:lnSpc>
                          <a:spcPct val="106000"/>
                        </a:lnSpc>
                        <a:spcAft>
                          <a:spcPts val="800"/>
                        </a:spcAft>
                        <a:buFont typeface="Arial" panose="020B0604020202020204" pitchFamily="34" charset="0"/>
                        <a:buChar char="•"/>
                      </a:pPr>
                      <a:r>
                        <a:rPr lang="en-US" sz="1400" b="1" dirty="0">
                          <a:solidFill>
                            <a:schemeClr val="bg1"/>
                          </a:solidFill>
                          <a:effectLst/>
                        </a:rPr>
                        <a:t>Split between calibration (6.5.2) and traceability (6.5.3)</a:t>
                      </a:r>
                    </a:p>
                  </a:txBody>
                  <a:tcPr marL="30661" marR="30661" marT="15120" marB="15120" anchor="ctr">
                    <a:solidFill>
                      <a:schemeClr val="accent2"/>
                    </a:solidFill>
                  </a:tcPr>
                </a:tc>
                <a:extLst>
                  <a:ext uri="{0D108BD9-81ED-4DB2-BD59-A6C34878D82A}">
                    <a16:rowId xmlns:a16="http://schemas.microsoft.com/office/drawing/2014/main" val="1440722199"/>
                  </a:ext>
                </a:extLst>
              </a:tr>
              <a:tr h="1389101">
                <a:tc>
                  <a:txBody>
                    <a:bodyPr/>
                    <a:lstStyle/>
                    <a:p>
                      <a:pPr>
                        <a:lnSpc>
                          <a:spcPct val="106000"/>
                        </a:lnSpc>
                        <a:spcAft>
                          <a:spcPts val="800"/>
                        </a:spcAft>
                      </a:pPr>
                      <a:r>
                        <a:rPr lang="fr-BE" sz="1400" dirty="0" err="1">
                          <a:effectLst/>
                        </a:rPr>
                        <a:t>Traceability</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tc>
                  <a:txBody>
                    <a:bodyPr/>
                    <a:lstStyle/>
                    <a:p>
                      <a:pPr marL="285750" indent="-285750">
                        <a:lnSpc>
                          <a:spcPct val="106000"/>
                        </a:lnSpc>
                        <a:spcAft>
                          <a:spcPts val="800"/>
                        </a:spcAft>
                        <a:buFont typeface="Arial" panose="020B0604020202020204" pitchFamily="34" charset="0"/>
                        <a:buChar char="•"/>
                      </a:pPr>
                      <a:r>
                        <a:rPr lang="en-US" sz="1400" b="1" dirty="0">
                          <a:solidFill>
                            <a:srgbClr val="0070C0"/>
                          </a:solidFill>
                          <a:effectLst/>
                        </a:rPr>
                        <a:t>Traceable</a:t>
                      </a:r>
                      <a:r>
                        <a:rPr lang="en-US" sz="1400" b="0" dirty="0">
                          <a:solidFill>
                            <a:srgbClr val="0070C0"/>
                          </a:solidFill>
                          <a:effectLst/>
                        </a:rPr>
                        <a:t> and </a:t>
                      </a:r>
                      <a:r>
                        <a:rPr lang="en-US" sz="1400" b="1" dirty="0">
                          <a:solidFill>
                            <a:srgbClr val="0070C0"/>
                          </a:solidFill>
                          <a:effectLst/>
                        </a:rPr>
                        <a:t>within the measurement range certified materials</a:t>
                      </a:r>
                    </a:p>
                    <a:p>
                      <a:pPr marL="285750" indent="-285750">
                        <a:lnSpc>
                          <a:spcPct val="106000"/>
                        </a:lnSpc>
                        <a:spcAft>
                          <a:spcPts val="800"/>
                        </a:spcAft>
                        <a:buFont typeface="Arial" panose="020B0604020202020204" pitchFamily="34" charset="0"/>
                        <a:buChar char="•"/>
                      </a:pPr>
                      <a:r>
                        <a:rPr lang="en-US" sz="1400" b="1" dirty="0">
                          <a:solidFill>
                            <a:schemeClr val="bg1"/>
                          </a:solidFill>
                          <a:effectLst/>
                        </a:rPr>
                        <a:t>The following elements could be incorporated into the procedure</a:t>
                      </a:r>
                      <a:r>
                        <a:rPr lang="en-US" sz="1400" b="1" dirty="0">
                          <a:solidFill>
                            <a:srgbClr val="00B050"/>
                          </a:solidFill>
                          <a:effectLst/>
                        </a:rPr>
                        <a:t>:</a:t>
                      </a:r>
                      <a:r>
                        <a:rPr lang="en-US" sz="1400" b="1" u="none" dirty="0">
                          <a:solidFill>
                            <a:schemeClr val="bg1"/>
                          </a:solidFill>
                          <a:effectLst/>
                        </a:rPr>
                        <a:t> </a:t>
                      </a:r>
                      <a:r>
                        <a:rPr lang="en-US" sz="1400" u="none" dirty="0">
                          <a:effectLst/>
                        </a:rPr>
                        <a:t>storage conditions, working method, and registration.</a:t>
                      </a:r>
                      <a:endParaRPr lang="fr-B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tc>
                  <a:txBody>
                    <a:bodyPr/>
                    <a:lstStyle/>
                    <a:p>
                      <a:pPr marL="285750" indent="-285750">
                        <a:lnSpc>
                          <a:spcPct val="106000"/>
                        </a:lnSpc>
                        <a:spcAft>
                          <a:spcPts val="800"/>
                        </a:spcAft>
                        <a:buFont typeface="Arial" panose="020B0604020202020204" pitchFamily="34" charset="0"/>
                        <a:buChar char="•"/>
                      </a:pPr>
                      <a:r>
                        <a:rPr lang="en-US" sz="1400" kern="1200" dirty="0">
                          <a:solidFill>
                            <a:schemeClr val="dk1"/>
                          </a:solidFill>
                          <a:effectLst/>
                          <a:latin typeface="+mn-lt"/>
                          <a:ea typeface="+mn-ea"/>
                          <a:cs typeface="+mn-cs"/>
                        </a:rPr>
                        <a:t>Traceability required via </a:t>
                      </a:r>
                      <a:r>
                        <a:rPr lang="en-US" sz="1400" b="1" dirty="0">
                          <a:solidFill>
                            <a:srgbClr val="0070C0"/>
                          </a:solidFill>
                          <a:effectLst/>
                        </a:rPr>
                        <a:t>certified materials </a:t>
                      </a:r>
                    </a:p>
                    <a:p>
                      <a:pPr marL="0" indent="0" algn="ctr">
                        <a:lnSpc>
                          <a:spcPct val="106000"/>
                        </a:lnSpc>
                        <a:spcAft>
                          <a:spcPts val="800"/>
                        </a:spcAft>
                        <a:buFont typeface="Arial" panose="020B0604020202020204" pitchFamily="34" charset="0"/>
                        <a:buNone/>
                      </a:pPr>
                      <a:r>
                        <a:rPr lang="en-US" sz="1400" b="1" dirty="0">
                          <a:solidFill>
                            <a:schemeClr val="bg1"/>
                          </a:solidFill>
                          <a:effectLst/>
                        </a:rPr>
                        <a:t>(BELAC 2-003)</a:t>
                      </a:r>
                      <a:endParaRPr lang="fr-BE"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extLst>
                  <a:ext uri="{0D108BD9-81ED-4DB2-BD59-A6C34878D82A}">
                    <a16:rowId xmlns:a16="http://schemas.microsoft.com/office/drawing/2014/main" val="3171308694"/>
                  </a:ext>
                </a:extLst>
              </a:tr>
              <a:tr h="1150904">
                <a:tc>
                  <a:txBody>
                    <a:bodyPr/>
                    <a:lstStyle/>
                    <a:p>
                      <a:pPr>
                        <a:lnSpc>
                          <a:spcPct val="106000"/>
                        </a:lnSpc>
                        <a:spcAft>
                          <a:spcPts val="800"/>
                        </a:spcAft>
                      </a:pPr>
                      <a:r>
                        <a:rPr lang="fr-BE" sz="1400" dirty="0">
                          <a:effectLst/>
                        </a:rPr>
                        <a:t>Corrective actions</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tc>
                  <a:txBody>
                    <a:bodyPr/>
                    <a:lstStyle/>
                    <a:p>
                      <a:pPr marL="0" indent="0">
                        <a:lnSpc>
                          <a:spcPct val="106000"/>
                        </a:lnSpc>
                        <a:spcAft>
                          <a:spcPts val="800"/>
                        </a:spcAft>
                        <a:buFont typeface="Arial" panose="020B0604020202020204" pitchFamily="34" charset="0"/>
                        <a:buNone/>
                      </a:pPr>
                      <a:r>
                        <a:rPr lang="en-US" sz="1400" dirty="0">
                          <a:effectLst/>
                        </a:rPr>
                        <a:t> If necessary, </a:t>
                      </a:r>
                      <a:r>
                        <a:rPr lang="en-US" sz="1400" b="1" kern="1200" dirty="0">
                          <a:solidFill>
                            <a:srgbClr val="0070C0"/>
                          </a:solidFill>
                          <a:effectLst/>
                          <a:latin typeface="+mn-lt"/>
                          <a:ea typeface="+mn-ea"/>
                          <a:cs typeface="+mn-cs"/>
                        </a:rPr>
                        <a:t>to analyze impact </a:t>
                      </a:r>
                      <a:r>
                        <a:rPr lang="en-US" sz="1400" b="1" dirty="0">
                          <a:solidFill>
                            <a:srgbClr val="0070C0"/>
                          </a:solidFill>
                          <a:effectLst/>
                        </a:rPr>
                        <a:t>on results </a:t>
                      </a:r>
                      <a:r>
                        <a:rPr lang="en-US" sz="1400" b="0" dirty="0">
                          <a:solidFill>
                            <a:schemeClr val="bg1"/>
                          </a:solidFill>
                          <a:effectLst/>
                        </a:rPr>
                        <a:t>that have already been validated and disseminated.</a:t>
                      </a:r>
                      <a:r>
                        <a:rPr lang="en-US" sz="1400" b="1" dirty="0">
                          <a:solidFill>
                            <a:srgbClr val="00B050"/>
                          </a:solidFill>
                          <a:effectLst/>
                        </a:rPr>
                        <a:t> </a:t>
                      </a:r>
                    </a:p>
                    <a:p>
                      <a:pPr marL="0" indent="0">
                        <a:lnSpc>
                          <a:spcPct val="106000"/>
                        </a:lnSpc>
                        <a:spcAft>
                          <a:spcPts val="800"/>
                        </a:spcAft>
                        <a:buFont typeface="Arial" panose="020B0604020202020204" pitchFamily="34" charset="0"/>
                        <a:buNone/>
                      </a:pPr>
                      <a:r>
                        <a:rPr lang="en-US" sz="1400" dirty="0">
                          <a:solidFill>
                            <a:srgbClr val="0070C0"/>
                          </a:solidFill>
                          <a:effectLst/>
                        </a:rPr>
                        <a:t>The </a:t>
                      </a:r>
                      <a:r>
                        <a:rPr lang="en-US" sz="1400" b="1" dirty="0">
                          <a:solidFill>
                            <a:srgbClr val="0070C0"/>
                          </a:solidFill>
                          <a:effectLst/>
                        </a:rPr>
                        <a:t>IQC results </a:t>
                      </a:r>
                      <a:r>
                        <a:rPr lang="en-US" sz="1400" dirty="0">
                          <a:effectLst/>
                        </a:rPr>
                        <a:t>may be taken into account in this regard. </a:t>
                      </a:r>
                    </a:p>
                  </a:txBody>
                  <a:tcPr marL="30661" marR="30661" marT="15120" marB="15120" anchor="ctr">
                    <a:solidFill>
                      <a:schemeClr val="accent2"/>
                    </a:solidFill>
                  </a:tcPr>
                </a:tc>
                <a:tc>
                  <a:txBody>
                    <a:bodyPr/>
                    <a:lstStyle/>
                    <a:p>
                      <a:pPr marL="285750" marR="0" lvl="0" indent="-285750" algn="l" defTabSz="9144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en-US" sz="1400" b="1" dirty="0">
                          <a:solidFill>
                            <a:srgbClr val="0070C0"/>
                          </a:solidFill>
                          <a:effectLst/>
                        </a:rPr>
                        <a:t>Actions</a:t>
                      </a:r>
                      <a:r>
                        <a:rPr lang="en-US" sz="1400" dirty="0">
                          <a:solidFill>
                            <a:srgbClr val="00B050"/>
                          </a:solidFill>
                          <a:effectLst/>
                        </a:rPr>
                        <a:t> </a:t>
                      </a:r>
                      <a:r>
                        <a:rPr lang="en-US" sz="1400" dirty="0">
                          <a:effectLst/>
                        </a:rPr>
                        <a:t>to be taken if out of bounds </a:t>
                      </a:r>
                      <a:r>
                        <a:rPr lang="en-US" sz="1400" b="1" dirty="0">
                          <a:solidFill>
                            <a:srgbClr val="0070C0"/>
                          </a:solidFill>
                          <a:effectLst/>
                        </a:rPr>
                        <a:t>based on risk analysis on patient and </a:t>
                      </a:r>
                      <a:r>
                        <a:rPr lang="en-US" sz="1400" b="1" kern="1200" dirty="0">
                          <a:solidFill>
                            <a:srgbClr val="0070C0"/>
                          </a:solidFill>
                          <a:effectLst/>
                          <a:latin typeface="+mn-lt"/>
                          <a:ea typeface="+mn-ea"/>
                          <a:cs typeface="+mn-cs"/>
                        </a:rPr>
                        <a:t>service provided</a:t>
                      </a:r>
                      <a:endParaRPr lang="fr-BE" sz="1400" b="1" kern="1200" dirty="0">
                        <a:solidFill>
                          <a:srgbClr val="0070C0"/>
                        </a:solidFill>
                        <a:effectLst/>
                        <a:latin typeface="+mn-lt"/>
                        <a:ea typeface="+mn-ea"/>
                        <a:cs typeface="+mn-cs"/>
                      </a:endParaRPr>
                    </a:p>
                  </a:txBody>
                  <a:tcPr marL="30661" marR="30661" marT="15120" marB="15120" anchor="ctr">
                    <a:solidFill>
                      <a:schemeClr val="accent2"/>
                    </a:solidFill>
                  </a:tcPr>
                </a:tc>
                <a:extLst>
                  <a:ext uri="{0D108BD9-81ED-4DB2-BD59-A6C34878D82A}">
                    <a16:rowId xmlns:a16="http://schemas.microsoft.com/office/drawing/2014/main" val="3201915648"/>
                  </a:ext>
                </a:extLst>
              </a:tr>
              <a:tr h="1384904">
                <a:tc>
                  <a:txBody>
                    <a:bodyPr/>
                    <a:lstStyle/>
                    <a:p>
                      <a:pPr>
                        <a:lnSpc>
                          <a:spcPct val="106000"/>
                        </a:lnSpc>
                        <a:spcAft>
                          <a:spcPts val="800"/>
                        </a:spcAft>
                      </a:pPr>
                      <a:r>
                        <a:rPr lang="fr-BE" sz="1400" dirty="0">
                          <a:effectLst/>
                        </a:rPr>
                        <a:t>Methods</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tc>
                  <a:txBody>
                    <a:bodyPr/>
                    <a:lstStyle/>
                    <a:p>
                      <a:pPr marL="0" indent="0">
                        <a:lnSpc>
                          <a:spcPct val="106000"/>
                        </a:lnSpc>
                        <a:spcAft>
                          <a:spcPts val="800"/>
                        </a:spcAft>
                        <a:buFont typeface="Arial" panose="020B0604020202020204" pitchFamily="34" charset="0"/>
                        <a:buNone/>
                      </a:pPr>
                      <a:r>
                        <a:rPr lang="en-US" sz="1400" dirty="0">
                          <a:effectLst/>
                        </a:rPr>
                        <a:t>Addition of specific rules for </a:t>
                      </a:r>
                      <a:r>
                        <a:rPr lang="en-US" sz="1400" b="1" dirty="0">
                          <a:solidFill>
                            <a:srgbClr val="0070C0"/>
                          </a:solidFill>
                          <a:effectLst/>
                        </a:rPr>
                        <a:t>semi-quantitative </a:t>
                      </a:r>
                      <a:r>
                        <a:rPr lang="en-US" sz="1400" dirty="0">
                          <a:solidFill>
                            <a:srgbClr val="0070C0"/>
                          </a:solidFill>
                          <a:effectLst/>
                        </a:rPr>
                        <a:t>and </a:t>
                      </a:r>
                      <a:r>
                        <a:rPr lang="en-US" sz="1400" b="1" dirty="0">
                          <a:solidFill>
                            <a:srgbClr val="0070C0"/>
                          </a:solidFill>
                          <a:effectLst/>
                        </a:rPr>
                        <a:t>POCT methods. </a:t>
                      </a:r>
                    </a:p>
                  </a:txBody>
                  <a:tcPr marL="30661" marR="30661" marT="15120" marB="15120" anchor="ctr">
                    <a:solidFill>
                      <a:schemeClr val="accent2"/>
                    </a:solidFill>
                  </a:tcPr>
                </a:tc>
                <a:tc>
                  <a:txBody>
                    <a:bodyPr/>
                    <a:lstStyle/>
                    <a:p>
                      <a:pPr marL="0" indent="0">
                        <a:lnSpc>
                          <a:spcPct val="106000"/>
                        </a:lnSpc>
                        <a:spcAft>
                          <a:spcPts val="800"/>
                        </a:spcAft>
                        <a:buFont typeface="Arial" panose="020B0604020202020204" pitchFamily="34" charset="0"/>
                        <a:buNone/>
                      </a:pPr>
                      <a:r>
                        <a:rPr lang="en-US" sz="1400" dirty="0">
                          <a:effectLst/>
                        </a:rPr>
                        <a:t>6.5.3 d) specific traceability requirement for </a:t>
                      </a:r>
                      <a:r>
                        <a:rPr lang="en-US" sz="1400" b="1" dirty="0">
                          <a:solidFill>
                            <a:srgbClr val="0070C0"/>
                          </a:solidFill>
                          <a:effectLst/>
                        </a:rPr>
                        <a:t>genetic results</a:t>
                      </a:r>
                    </a:p>
                    <a:p>
                      <a:pPr marL="0" indent="0" algn="ctr">
                        <a:lnSpc>
                          <a:spcPct val="106000"/>
                        </a:lnSpc>
                        <a:spcAft>
                          <a:spcPts val="800"/>
                        </a:spcAft>
                        <a:buFont typeface="Arial" panose="020B0604020202020204" pitchFamily="34" charset="0"/>
                        <a:buNone/>
                      </a:pPr>
                      <a:r>
                        <a:rPr lang="en-US" sz="1400" b="0" dirty="0">
                          <a:solidFill>
                            <a:schemeClr val="bg1"/>
                          </a:solidFill>
                          <a:effectLst/>
                        </a:rPr>
                        <a:t>(genetic reference sequence)</a:t>
                      </a:r>
                    </a:p>
                    <a:p>
                      <a:pPr marL="0" indent="0">
                        <a:lnSpc>
                          <a:spcPct val="106000"/>
                        </a:lnSpc>
                        <a:spcAft>
                          <a:spcPts val="800"/>
                        </a:spcAft>
                        <a:buFont typeface="Arial" panose="020B0604020202020204" pitchFamily="34" charset="0"/>
                        <a:buNone/>
                      </a:pPr>
                      <a:r>
                        <a:rPr lang="en-US" sz="1400" dirty="0">
                          <a:effectLst/>
                        </a:rPr>
                        <a:t>6.5.3 e) specific traceability requirement for </a:t>
                      </a:r>
                      <a:r>
                        <a:rPr lang="en-US" sz="1400" b="1" dirty="0">
                          <a:solidFill>
                            <a:srgbClr val="0070C0"/>
                          </a:solidFill>
                          <a:effectLst/>
                        </a:rPr>
                        <a:t>semi-quantitative,</a:t>
                      </a:r>
                      <a:r>
                        <a:rPr lang="en-US" sz="1400" dirty="0">
                          <a:solidFill>
                            <a:srgbClr val="0070C0"/>
                          </a:solidFill>
                          <a:effectLst/>
                        </a:rPr>
                        <a:t> </a:t>
                      </a:r>
                      <a:r>
                        <a:rPr lang="en-US" sz="1400" b="1" dirty="0">
                          <a:solidFill>
                            <a:srgbClr val="0070C0"/>
                          </a:solidFill>
                          <a:effectLst/>
                        </a:rPr>
                        <a:t>qualitative methods (Cfr BELAC 2-003)</a:t>
                      </a:r>
                      <a:endParaRPr lang="fr-BE" sz="1400" b="1" kern="1200" dirty="0">
                        <a:solidFill>
                          <a:srgbClr val="0070C0"/>
                        </a:solidFill>
                        <a:effectLst/>
                        <a:latin typeface="+mn-lt"/>
                        <a:ea typeface="+mn-ea"/>
                        <a:cs typeface="+mn-cs"/>
                      </a:endParaRPr>
                    </a:p>
                  </a:txBody>
                  <a:tcPr marL="30661" marR="30661" marT="15120" marB="15120" anchor="ctr">
                    <a:solidFill>
                      <a:schemeClr val="accent2"/>
                    </a:solidFill>
                  </a:tcPr>
                </a:tc>
                <a:extLst>
                  <a:ext uri="{0D108BD9-81ED-4DB2-BD59-A6C34878D82A}">
                    <a16:rowId xmlns:a16="http://schemas.microsoft.com/office/drawing/2014/main" val="1570736807"/>
                  </a:ext>
                </a:extLst>
              </a:tr>
            </a:tbl>
          </a:graphicData>
        </a:graphic>
      </p:graphicFrame>
      <p:sp>
        <p:nvSpPr>
          <p:cNvPr id="7" name="Espace réservé du contenu 3">
            <a:extLst>
              <a:ext uri="{FF2B5EF4-FFF2-40B4-BE49-F238E27FC236}">
                <a16:creationId xmlns:a16="http://schemas.microsoft.com/office/drawing/2014/main" id="{6C450DF6-222C-4326-95D6-8166DC219F20}"/>
              </a:ext>
            </a:extLst>
          </p:cNvPr>
          <p:cNvSpPr txBox="1">
            <a:spLocks/>
          </p:cNvSpPr>
          <p:nvPr/>
        </p:nvSpPr>
        <p:spPr>
          <a:xfrm>
            <a:off x="190047" y="181884"/>
            <a:ext cx="11811903" cy="55611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400" b="1" dirty="0">
                <a:solidFill>
                  <a:srgbClr val="FFFF00"/>
                </a:solidFill>
              </a:rPr>
              <a:t>News ?</a:t>
            </a:r>
            <a:r>
              <a:rPr lang="en-US" sz="2400" b="1" dirty="0">
                <a:solidFill>
                  <a:schemeClr val="accent1"/>
                </a:solidFill>
              </a:rPr>
              <a:t> Comments or small additional requirements </a:t>
            </a:r>
            <a:r>
              <a:rPr lang="en-US" sz="2400" b="1" dirty="0">
                <a:solidFill>
                  <a:schemeClr val="accent1"/>
                </a:solidFill>
                <a:sym typeface="Wingdings" panose="05000000000000000000" pitchFamily="2" charset="2"/>
              </a:rPr>
              <a:t> </a:t>
            </a:r>
            <a:endParaRPr lang="fr-BE" sz="2400" u="sng" dirty="0">
              <a:solidFill>
                <a:schemeClr val="accent1"/>
              </a:solidFill>
            </a:endParaRPr>
          </a:p>
        </p:txBody>
      </p:sp>
    </p:spTree>
    <p:extLst>
      <p:ext uri="{BB962C8B-B14F-4D97-AF65-F5344CB8AC3E}">
        <p14:creationId xmlns:p14="http://schemas.microsoft.com/office/powerpoint/2010/main" val="283708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367145" y="368919"/>
            <a:ext cx="11457709" cy="570881"/>
          </a:xfrm>
        </p:spPr>
        <p:txBody>
          <a:bodyPr>
            <a:normAutofit/>
          </a:bodyPr>
          <a:lstStyle/>
          <a:p>
            <a:pPr marL="0" indent="0">
              <a:buNone/>
            </a:pPr>
            <a:r>
              <a:rPr lang="en-US" sz="2400" dirty="0">
                <a:solidFill>
                  <a:schemeClr val="accent1"/>
                </a:solidFill>
              </a:rPr>
              <a:t>Elements </a:t>
            </a:r>
            <a:r>
              <a:rPr lang="en-US" sz="2400" dirty="0">
                <a:solidFill>
                  <a:srgbClr val="FFFF00"/>
                </a:solidFill>
              </a:rPr>
              <a:t>still present </a:t>
            </a:r>
            <a:r>
              <a:rPr lang="en-US" sz="2400" dirty="0">
                <a:solidFill>
                  <a:schemeClr val="accent1"/>
                </a:solidFill>
              </a:rPr>
              <a:t>(Dir v4:2025 Comments, ISO15189/BELAC 2-003: 2022)</a:t>
            </a:r>
            <a:endParaRPr lang="fr-BE" sz="2400" dirty="0">
              <a:solidFill>
                <a:schemeClr val="accent1"/>
              </a:solidFill>
            </a:endParaRPr>
          </a:p>
        </p:txBody>
      </p:sp>
      <p:graphicFrame>
        <p:nvGraphicFramePr>
          <p:cNvPr id="3" name="Tableau 2">
            <a:extLst>
              <a:ext uri="{FF2B5EF4-FFF2-40B4-BE49-F238E27FC236}">
                <a16:creationId xmlns:a16="http://schemas.microsoft.com/office/drawing/2014/main" id="{5337E0C6-196A-45D4-9C3E-AAF66ACDBB1C}"/>
              </a:ext>
            </a:extLst>
          </p:cNvPr>
          <p:cNvGraphicFramePr>
            <a:graphicFrameLocks noGrp="1"/>
          </p:cNvGraphicFramePr>
          <p:nvPr>
            <p:extLst>
              <p:ext uri="{D42A27DB-BD31-4B8C-83A1-F6EECF244321}">
                <p14:modId xmlns:p14="http://schemas.microsoft.com/office/powerpoint/2010/main" val="2699936332"/>
              </p:ext>
            </p:extLst>
          </p:nvPr>
        </p:nvGraphicFramePr>
        <p:xfrm>
          <a:off x="367145" y="1536906"/>
          <a:ext cx="11457709" cy="3784187"/>
        </p:xfrm>
        <a:graphic>
          <a:graphicData uri="http://schemas.openxmlformats.org/drawingml/2006/table">
            <a:tbl>
              <a:tblPr firstRow="1" firstCol="1" bandRow="1">
                <a:tableStyleId>{5C22544A-7EE6-4342-B048-85BDC9FD1C3A}</a:tableStyleId>
              </a:tblPr>
              <a:tblGrid>
                <a:gridCol w="2507549">
                  <a:extLst>
                    <a:ext uri="{9D8B030D-6E8A-4147-A177-3AD203B41FA5}">
                      <a16:colId xmlns:a16="http://schemas.microsoft.com/office/drawing/2014/main" val="276174660"/>
                    </a:ext>
                  </a:extLst>
                </a:gridCol>
                <a:gridCol w="8950160">
                  <a:extLst>
                    <a:ext uri="{9D8B030D-6E8A-4147-A177-3AD203B41FA5}">
                      <a16:colId xmlns:a16="http://schemas.microsoft.com/office/drawing/2014/main" val="1792387878"/>
                    </a:ext>
                  </a:extLst>
                </a:gridCol>
              </a:tblGrid>
              <a:tr h="205346">
                <a:tc>
                  <a:txBody>
                    <a:bodyPr/>
                    <a:lstStyle/>
                    <a:p>
                      <a:pPr algn="ctr">
                        <a:lnSpc>
                          <a:spcPct val="106000"/>
                        </a:lnSpc>
                        <a:spcAft>
                          <a:spcPts val="800"/>
                        </a:spcAft>
                      </a:pPr>
                      <a:r>
                        <a:rPr lang="fr-BE" sz="1400" dirty="0">
                          <a:solidFill>
                            <a:sysClr val="windowText" lastClr="000000"/>
                          </a:solidFill>
                          <a:effectLst/>
                        </a:rPr>
                        <a:t>Domain</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gn="ctr">
                        <a:lnSpc>
                          <a:spcPct val="106000"/>
                        </a:lnSpc>
                        <a:spcAft>
                          <a:spcPts val="800"/>
                        </a:spcAft>
                      </a:pPr>
                      <a:r>
                        <a:rPr lang="fr-BE" sz="1400" dirty="0">
                          <a:solidFill>
                            <a:sysClr val="windowText" lastClr="000000"/>
                          </a:solidFill>
                          <a:effectLst/>
                        </a:rPr>
                        <a:t>Constant </a:t>
                      </a:r>
                      <a:r>
                        <a:rPr lang="fr-BE" sz="1400" dirty="0" err="1">
                          <a:solidFill>
                            <a:sysClr val="windowText" lastClr="000000"/>
                          </a:solidFill>
                          <a:effectLst/>
                        </a:rPr>
                        <a:t>elements</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1194310233"/>
                  </a:ext>
                </a:extLst>
              </a:tr>
              <a:tr h="633643">
                <a:tc>
                  <a:txBody>
                    <a:bodyPr/>
                    <a:lstStyle/>
                    <a:p>
                      <a:pPr>
                        <a:lnSpc>
                          <a:spcPct val="106000"/>
                        </a:lnSpc>
                        <a:spcAft>
                          <a:spcPts val="800"/>
                        </a:spcAft>
                      </a:pPr>
                      <a:r>
                        <a:rPr lang="fr-BE" sz="1400" dirty="0" err="1">
                          <a:solidFill>
                            <a:sysClr val="windowText" lastClr="000000"/>
                          </a:solidFill>
                          <a:effectLst/>
                        </a:rPr>
                        <a:t>Metrological</a:t>
                      </a:r>
                      <a:r>
                        <a:rPr lang="fr-BE" sz="1400" dirty="0">
                          <a:solidFill>
                            <a:sysClr val="windowText" lastClr="000000"/>
                          </a:solidFill>
                          <a:effectLst/>
                        </a:rPr>
                        <a:t> </a:t>
                      </a:r>
                      <a:r>
                        <a:rPr lang="fr-BE" sz="1400" dirty="0" err="1">
                          <a:solidFill>
                            <a:sysClr val="windowText" lastClr="000000"/>
                          </a:solidFill>
                          <a:effectLst/>
                        </a:rPr>
                        <a:t>traceability</a:t>
                      </a:r>
                      <a:r>
                        <a:rPr lang="fr-BE" sz="1400" dirty="0">
                          <a:solidFill>
                            <a:sysClr val="windowText" lastClr="000000"/>
                          </a:solidFill>
                          <a:effectLst/>
                        </a:rPr>
                        <a:t> </a:t>
                      </a:r>
                      <a:r>
                        <a:rPr lang="fr-BE" sz="1400" dirty="0" err="1">
                          <a:solidFill>
                            <a:sysClr val="windowText" lastClr="000000"/>
                          </a:solidFill>
                          <a:effectLst/>
                        </a:rPr>
                        <a:t>principle</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Requirement to ensure a </a:t>
                      </a:r>
                      <a:r>
                        <a:rPr lang="en-US" sz="1400" b="1" dirty="0">
                          <a:solidFill>
                            <a:srgbClr val="00B050"/>
                          </a:solidFill>
                          <a:effectLst/>
                        </a:rPr>
                        <a:t>documented chain of custody for all critical instruments </a:t>
                      </a:r>
                      <a:r>
                        <a:rPr lang="en-US" sz="1400" dirty="0">
                          <a:effectLst/>
                        </a:rPr>
                        <a:t>and measures </a:t>
                      </a:r>
                    </a:p>
                    <a:p>
                      <a:pPr>
                        <a:lnSpc>
                          <a:spcPct val="106000"/>
                        </a:lnSpc>
                        <a:spcAft>
                          <a:spcPts val="800"/>
                        </a:spcAft>
                      </a:pPr>
                      <a:r>
                        <a:rPr lang="en-US" sz="1400" dirty="0">
                          <a:effectLst/>
                        </a:rPr>
                        <a:t> (Critical to be determined by the lab (impact on result/patient)</a:t>
                      </a:r>
                      <a:r>
                        <a:rPr lang="fr-BE" sz="1400" dirty="0">
                          <a:effectLst/>
                        </a:rPr>
                        <a:t>.</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1146132869"/>
                  </a:ext>
                </a:extLst>
              </a:tr>
              <a:tr h="497116">
                <a:tc>
                  <a:txBody>
                    <a:bodyPr/>
                    <a:lstStyle/>
                    <a:p>
                      <a:pPr>
                        <a:lnSpc>
                          <a:spcPct val="106000"/>
                        </a:lnSpc>
                        <a:spcAft>
                          <a:spcPts val="800"/>
                        </a:spcAft>
                      </a:pPr>
                      <a:r>
                        <a:rPr lang="fr-BE" sz="1400" dirty="0">
                          <a:solidFill>
                            <a:sysClr val="windowText" lastClr="000000"/>
                          </a:solidFill>
                          <a:effectLst/>
                        </a:rPr>
                        <a:t>Use of </a:t>
                      </a:r>
                      <a:r>
                        <a:rPr lang="fr-BE" sz="1400" dirty="0" err="1">
                          <a:solidFill>
                            <a:sysClr val="windowText" lastClr="000000"/>
                          </a:solidFill>
                          <a:effectLst/>
                        </a:rPr>
                        <a:t>reference</a:t>
                      </a:r>
                      <a:r>
                        <a:rPr lang="fr-BE" sz="1400" dirty="0">
                          <a:solidFill>
                            <a:sysClr val="windowText" lastClr="000000"/>
                          </a:solidFill>
                          <a:effectLst/>
                        </a:rPr>
                        <a:t> </a:t>
                      </a:r>
                      <a:r>
                        <a:rPr lang="fr-BE" sz="1400" dirty="0" err="1">
                          <a:solidFill>
                            <a:sysClr val="windowText" lastClr="000000"/>
                          </a:solidFill>
                          <a:effectLst/>
                        </a:rPr>
                        <a:t>materials</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Recommendation to use </a:t>
                      </a:r>
                      <a:r>
                        <a:rPr lang="en-US" sz="1400" b="1" dirty="0">
                          <a:solidFill>
                            <a:srgbClr val="00B050"/>
                          </a:solidFill>
                          <a:effectLst/>
                        </a:rPr>
                        <a:t>reference materials traceable </a:t>
                      </a:r>
                      <a:r>
                        <a:rPr lang="en-US" sz="1400" dirty="0">
                          <a:effectLst/>
                        </a:rPr>
                        <a:t>to national or international standards (SI units).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3236462067"/>
                  </a:ext>
                </a:extLst>
              </a:tr>
              <a:tr h="497697">
                <a:tc>
                  <a:txBody>
                    <a:bodyPr/>
                    <a:lstStyle/>
                    <a:p>
                      <a:pPr>
                        <a:lnSpc>
                          <a:spcPct val="106000"/>
                        </a:lnSpc>
                        <a:spcAft>
                          <a:spcPts val="800"/>
                        </a:spcAft>
                      </a:pPr>
                      <a:r>
                        <a:rPr lang="fr-BE" sz="1400" dirty="0">
                          <a:solidFill>
                            <a:sysClr val="windowText" lastClr="000000"/>
                          </a:solidFill>
                          <a:effectLst/>
                        </a:rPr>
                        <a:t>Calibration/</a:t>
                      </a:r>
                      <a:r>
                        <a:rPr lang="fr-BE" sz="1400" dirty="0" err="1">
                          <a:solidFill>
                            <a:sysClr val="windowText" lastClr="000000"/>
                          </a:solidFill>
                          <a:effectLst/>
                        </a:rPr>
                        <a:t>verification</a:t>
                      </a:r>
                      <a:r>
                        <a:rPr lang="fr-BE" sz="1400" dirty="0">
                          <a:solidFill>
                            <a:sysClr val="windowText" lastClr="000000"/>
                          </a:solidFill>
                          <a:effectLst/>
                        </a:rPr>
                        <a:t> Process</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Need to have </a:t>
                      </a:r>
                      <a:r>
                        <a:rPr lang="en-US" sz="1400" b="1" dirty="0">
                          <a:solidFill>
                            <a:srgbClr val="00B050"/>
                          </a:solidFill>
                          <a:effectLst/>
                        </a:rPr>
                        <a:t>process</a:t>
                      </a:r>
                      <a:r>
                        <a:rPr lang="en-US" sz="1400" dirty="0">
                          <a:effectLst/>
                        </a:rPr>
                        <a:t> for calibrating, managing, and releasing equipment</a:t>
                      </a:r>
                      <a:r>
                        <a:rPr lang="fr-BE" sz="1400" dirty="0">
                          <a:effectLst/>
                        </a:rPr>
                        <a:t>.</a:t>
                      </a:r>
                    </a:p>
                    <a:p>
                      <a:pPr>
                        <a:lnSpc>
                          <a:spcPct val="106000"/>
                        </a:lnSpc>
                        <a:spcAft>
                          <a:spcPts val="800"/>
                        </a:spcAft>
                      </a:pPr>
                      <a:r>
                        <a:rPr lang="fr-BE" sz="1400" dirty="0">
                          <a:effectLst/>
                        </a:rPr>
                        <a:t> </a:t>
                      </a:r>
                      <a:r>
                        <a:rPr lang="fr-BE" sz="1400" kern="1200" dirty="0">
                          <a:solidFill>
                            <a:schemeClr val="dk1"/>
                          </a:solidFill>
                          <a:effectLst/>
                          <a:latin typeface="+mn-lt"/>
                          <a:ea typeface="+mn-ea"/>
                          <a:cs typeface="+mn-cs"/>
                        </a:rPr>
                        <a:t>Calibration/</a:t>
                      </a:r>
                      <a:r>
                        <a:rPr lang="fr-BE" sz="1400" kern="1200" dirty="0" err="1">
                          <a:solidFill>
                            <a:schemeClr val="dk1"/>
                          </a:solidFill>
                          <a:effectLst/>
                          <a:latin typeface="+mn-lt"/>
                          <a:ea typeface="+mn-ea"/>
                          <a:cs typeface="+mn-cs"/>
                        </a:rPr>
                        <a:t>verification</a:t>
                      </a:r>
                      <a:r>
                        <a:rPr lang="fr-BE" sz="1400" kern="1200" dirty="0">
                          <a:solidFill>
                            <a:schemeClr val="dk1"/>
                          </a:solidFill>
                          <a:effectLst/>
                          <a:latin typeface="+mn-lt"/>
                          <a:ea typeface="+mn-ea"/>
                          <a:cs typeface="+mn-cs"/>
                        </a:rPr>
                        <a:t> by </a:t>
                      </a:r>
                      <a:r>
                        <a:rPr lang="fr-BE" sz="1400" kern="1200" dirty="0" err="1">
                          <a:solidFill>
                            <a:schemeClr val="dk1"/>
                          </a:solidFill>
                          <a:effectLst/>
                          <a:latin typeface="+mn-lt"/>
                          <a:ea typeface="+mn-ea"/>
                          <a:cs typeface="+mn-cs"/>
                        </a:rPr>
                        <a:t>competent</a:t>
                      </a:r>
                      <a:r>
                        <a:rPr lang="fr-BE" sz="1400" kern="1200" dirty="0">
                          <a:solidFill>
                            <a:schemeClr val="dk1"/>
                          </a:solidFill>
                          <a:effectLst/>
                          <a:latin typeface="+mn-lt"/>
                          <a:ea typeface="+mn-ea"/>
                          <a:cs typeface="+mn-cs"/>
                        </a:rPr>
                        <a:t> </a:t>
                      </a:r>
                      <a:r>
                        <a:rPr lang="fr-BE" sz="1400" dirty="0">
                          <a:effectLst/>
                        </a:rPr>
                        <a:t>personnel</a:t>
                      </a:r>
                    </a:p>
                    <a:p>
                      <a:pPr marL="0" marR="0" lvl="0" indent="0" algn="l" defTabSz="914400" rtl="0" eaLnBrk="1" fontAlgn="auto" latinLnBrk="0" hangingPunct="1">
                        <a:lnSpc>
                          <a:spcPct val="106000"/>
                        </a:lnSpc>
                        <a:spcBef>
                          <a:spcPts val="0"/>
                        </a:spcBef>
                        <a:spcAft>
                          <a:spcPts val="800"/>
                        </a:spcAft>
                        <a:buClrTx/>
                        <a:buSzTx/>
                        <a:buFontTx/>
                        <a:buNone/>
                        <a:tabLst/>
                        <a:defRPr/>
                      </a:pPr>
                      <a:r>
                        <a:rPr lang="en-US" sz="1400" dirty="0">
                          <a:effectLst/>
                        </a:rPr>
                        <a:t> Instructions must be available, understandable and accessible to staff (especially if translation is required).</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2198557145"/>
                  </a:ext>
                </a:extLst>
              </a:tr>
              <a:tr h="528149">
                <a:tc>
                  <a:txBody>
                    <a:bodyPr/>
                    <a:lstStyle/>
                    <a:p>
                      <a:pPr>
                        <a:lnSpc>
                          <a:spcPct val="106000"/>
                        </a:lnSpc>
                        <a:spcAft>
                          <a:spcPts val="800"/>
                        </a:spcAft>
                      </a:pPr>
                      <a:r>
                        <a:rPr lang="en-US" sz="1400" b="1" kern="1200" dirty="0">
                          <a:solidFill>
                            <a:sysClr val="windowText" lastClr="000000"/>
                          </a:solidFill>
                          <a:effectLst/>
                          <a:latin typeface="+mn-lt"/>
                          <a:ea typeface="+mn-ea"/>
                          <a:cs typeface="+mn-cs"/>
                        </a:rPr>
                        <a:t>Records</a:t>
                      </a:r>
                      <a:endParaRPr lang="fr-BE" sz="1400" b="1" kern="1200" dirty="0">
                        <a:solidFill>
                          <a:sysClr val="windowText" lastClr="000000"/>
                        </a:solidFill>
                        <a:effectLst/>
                        <a:latin typeface="+mn-lt"/>
                        <a:ea typeface="+mn-ea"/>
                        <a:cs typeface="+mn-cs"/>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a:t>
                      </a:r>
                      <a:r>
                        <a:rPr lang="en-US" sz="1400" kern="1200" dirty="0">
                          <a:solidFill>
                            <a:schemeClr val="dk1"/>
                          </a:solidFill>
                          <a:effectLst/>
                          <a:latin typeface="+mn-lt"/>
                          <a:ea typeface="+mn-ea"/>
                          <a:cs typeface="+mn-cs"/>
                        </a:rPr>
                        <a:t>Equipment records + registrations </a:t>
                      </a:r>
                      <a:r>
                        <a:rPr lang="en-US" sz="1400" dirty="0">
                          <a:effectLst/>
                        </a:rPr>
                        <a:t>of calibration status + date re-calibration +</a:t>
                      </a:r>
                      <a:r>
                        <a:rPr lang="fr-FR" sz="1400" b="0" i="0" u="none" strike="noStrike" dirty="0">
                          <a:solidFill>
                            <a:sysClr val="windowText" lastClr="000000"/>
                          </a:solidFill>
                          <a:effectLst/>
                          <a:latin typeface="Calibri" panose="020F0502020204030204" pitchFamily="34" charset="0"/>
                        </a:rPr>
                        <a:t> </a:t>
                      </a:r>
                      <a:r>
                        <a:rPr lang="fr-FR" sz="1400" u="none" strike="noStrike" kern="1200" dirty="0">
                          <a:solidFill>
                            <a:sysClr val="windowText" lastClr="000000"/>
                          </a:solidFill>
                          <a:effectLst/>
                          <a:latin typeface="+mn-lt"/>
                          <a:ea typeface="+mn-ea"/>
                          <a:cs typeface="+mn-cs"/>
                        </a:rPr>
                        <a:t>measurement </a:t>
                      </a:r>
                      <a:r>
                        <a:rPr lang="fr-FR" sz="1400" u="none" strike="noStrike" kern="1200" dirty="0" err="1">
                          <a:solidFill>
                            <a:sysClr val="windowText" lastClr="000000"/>
                          </a:solidFill>
                          <a:effectLst/>
                          <a:latin typeface="+mn-lt"/>
                          <a:ea typeface="+mn-ea"/>
                          <a:cs typeface="+mn-cs"/>
                        </a:rPr>
                        <a:t>uncertainty</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4232357222"/>
                  </a:ext>
                </a:extLst>
              </a:tr>
              <a:tr h="503853">
                <a:tc>
                  <a:txBody>
                    <a:bodyPr/>
                    <a:lstStyle/>
                    <a:p>
                      <a:pPr>
                        <a:lnSpc>
                          <a:spcPct val="106000"/>
                        </a:lnSpc>
                        <a:spcAft>
                          <a:spcPts val="800"/>
                        </a:spcAft>
                      </a:pPr>
                      <a:r>
                        <a:rPr lang="fr-BE" sz="1400" dirty="0">
                          <a:solidFill>
                            <a:sysClr val="windowText" lastClr="000000"/>
                          </a:solidFill>
                          <a:effectLst/>
                        </a:rPr>
                        <a:t>Staff qualifications</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a:t>
                      </a:r>
                      <a:r>
                        <a:rPr lang="en-US" sz="1400" kern="1200" dirty="0">
                          <a:solidFill>
                            <a:schemeClr val="dk1"/>
                          </a:solidFill>
                          <a:effectLst/>
                          <a:latin typeface="+mn-lt"/>
                          <a:ea typeface="+mn-ea"/>
                          <a:cs typeface="+mn-cs"/>
                        </a:rPr>
                        <a:t>Calibrations/verifications must </a:t>
                      </a:r>
                      <a:r>
                        <a:rPr lang="en-US" sz="1400" dirty="0">
                          <a:effectLst/>
                        </a:rPr>
                        <a:t>be performed by </a:t>
                      </a:r>
                      <a:r>
                        <a:rPr lang="en-US" sz="1400" b="1" dirty="0">
                          <a:solidFill>
                            <a:srgbClr val="00B050"/>
                          </a:solidFill>
                          <a:effectLst/>
                        </a:rPr>
                        <a:t>qualified personnel </a:t>
                      </a:r>
                      <a:r>
                        <a:rPr lang="en-US" sz="1400" dirty="0">
                          <a:effectLst/>
                        </a:rPr>
                        <a:t>(internal or external)</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769156522"/>
                  </a:ext>
                </a:extLst>
              </a:tr>
              <a:tr h="500084">
                <a:tc>
                  <a:txBody>
                    <a:bodyPr/>
                    <a:lstStyle/>
                    <a:p>
                      <a:pPr>
                        <a:lnSpc>
                          <a:spcPct val="106000"/>
                        </a:lnSpc>
                        <a:spcAft>
                          <a:spcPts val="800"/>
                        </a:spcAft>
                      </a:pPr>
                      <a:r>
                        <a:rPr lang="en-US" sz="1400" dirty="0">
                          <a:solidFill>
                            <a:sysClr val="windowText" lastClr="000000"/>
                          </a:solidFill>
                          <a:effectLst/>
                        </a:rPr>
                        <a:t>Corrective actions in case of deviations</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If deviations are detected, </a:t>
                      </a:r>
                      <a:r>
                        <a:rPr lang="en-US" sz="1400" b="1" dirty="0">
                          <a:solidFill>
                            <a:srgbClr val="00B050"/>
                          </a:solidFill>
                          <a:effectLst/>
                        </a:rPr>
                        <a:t>corrective actions </a:t>
                      </a:r>
                      <a:r>
                        <a:rPr lang="en-US" sz="1400" dirty="0">
                          <a:effectLst/>
                        </a:rPr>
                        <a:t>must be taken and documented</a:t>
                      </a:r>
                      <a:r>
                        <a:rPr lang="fr-BE" sz="1400" dirty="0">
                          <a:effectLst/>
                        </a:rPr>
                        <a:t> (patient focus)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694098702"/>
                  </a:ext>
                </a:extLst>
              </a:tr>
            </a:tbl>
          </a:graphicData>
        </a:graphic>
      </p:graphicFrame>
    </p:spTree>
    <p:extLst>
      <p:ext uri="{BB962C8B-B14F-4D97-AF65-F5344CB8AC3E}">
        <p14:creationId xmlns:p14="http://schemas.microsoft.com/office/powerpoint/2010/main" val="314284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167094" y="277999"/>
            <a:ext cx="12024906" cy="707545"/>
          </a:xfrm>
        </p:spPr>
        <p:txBody>
          <a:bodyPr>
            <a:normAutofit/>
          </a:bodyPr>
          <a:lstStyle/>
          <a:p>
            <a:pPr marL="0" indent="0">
              <a:buNone/>
            </a:pPr>
            <a:r>
              <a:rPr lang="en-US" sz="2800" b="1" dirty="0">
                <a:solidFill>
                  <a:schemeClr val="accent1"/>
                </a:solidFill>
              </a:rPr>
              <a:t>Reminder: responsibility for metrological traceability defined as:</a:t>
            </a:r>
          </a:p>
        </p:txBody>
      </p:sp>
      <p:sp>
        <p:nvSpPr>
          <p:cNvPr id="3" name="ZoneTexte 2">
            <a:extLst>
              <a:ext uri="{FF2B5EF4-FFF2-40B4-BE49-F238E27FC236}">
                <a16:creationId xmlns:a16="http://schemas.microsoft.com/office/drawing/2014/main" id="{47DA96BF-67BC-4234-B4E5-52C235FEF9A9}"/>
              </a:ext>
            </a:extLst>
          </p:cNvPr>
          <p:cNvSpPr txBox="1"/>
          <p:nvPr/>
        </p:nvSpPr>
        <p:spPr>
          <a:xfrm>
            <a:off x="232967" y="1493031"/>
            <a:ext cx="10461538" cy="457882"/>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fr-BE" dirty="0"/>
          </a:p>
        </p:txBody>
      </p:sp>
      <p:sp>
        <p:nvSpPr>
          <p:cNvPr id="7" name="ZoneTexte 6">
            <a:extLst>
              <a:ext uri="{FF2B5EF4-FFF2-40B4-BE49-F238E27FC236}">
                <a16:creationId xmlns:a16="http://schemas.microsoft.com/office/drawing/2014/main" id="{8AA8F70F-A37D-4D32-A070-816000EBAC56}"/>
              </a:ext>
            </a:extLst>
          </p:cNvPr>
          <p:cNvSpPr txBox="1"/>
          <p:nvPr/>
        </p:nvSpPr>
        <p:spPr>
          <a:xfrm>
            <a:off x="232967" y="985544"/>
            <a:ext cx="11959033" cy="4269630"/>
          </a:xfrm>
          <a:prstGeom prst="rect">
            <a:avLst/>
          </a:prstGeom>
          <a:noFill/>
        </p:spPr>
        <p:txBody>
          <a:bodyPr wrap="square" rtlCol="0">
            <a:spAutoFit/>
          </a:bodyPr>
          <a:lstStyle/>
          <a:p>
            <a:pPr marL="285750" indent="-285750">
              <a:lnSpc>
                <a:spcPct val="200000"/>
              </a:lnSpc>
              <a:buFontTx/>
              <a:buChar char="-"/>
            </a:pPr>
            <a:r>
              <a:rPr lang="en-US" sz="2800" dirty="0"/>
              <a:t>uncertainty of measurement; </a:t>
            </a:r>
          </a:p>
          <a:p>
            <a:pPr marL="285750" indent="-285750">
              <a:lnSpc>
                <a:spcPct val="200000"/>
              </a:lnSpc>
              <a:buFontTx/>
              <a:buChar char="-"/>
            </a:pPr>
            <a:r>
              <a:rPr lang="en-US" sz="2800" dirty="0"/>
              <a:t>Documentation </a:t>
            </a:r>
            <a:r>
              <a:rPr lang="en-US" sz="2000" dirty="0"/>
              <a:t>(whose assessment criteria/evidence) </a:t>
            </a:r>
          </a:p>
          <a:p>
            <a:pPr marL="285750" indent="-285750">
              <a:lnSpc>
                <a:spcPct val="200000"/>
              </a:lnSpc>
              <a:buFontTx/>
              <a:buChar char="-"/>
            </a:pPr>
            <a:r>
              <a:rPr lang="en-US" sz="2800" dirty="0"/>
              <a:t>competence; </a:t>
            </a:r>
          </a:p>
          <a:p>
            <a:pPr marL="285750" indent="-285750">
              <a:lnSpc>
                <a:spcPct val="200000"/>
              </a:lnSpc>
              <a:buFontTx/>
              <a:buChar char="-"/>
            </a:pPr>
            <a:r>
              <a:rPr lang="en-US" sz="2800" dirty="0"/>
              <a:t>reference to SI units; </a:t>
            </a:r>
          </a:p>
          <a:p>
            <a:pPr marL="285750" indent="-285750">
              <a:lnSpc>
                <a:spcPct val="200000"/>
              </a:lnSpc>
              <a:buFontTx/>
              <a:buChar char="-"/>
            </a:pPr>
            <a:r>
              <a:rPr lang="en-US" sz="2800" dirty="0"/>
              <a:t>calibration intervals </a:t>
            </a:r>
            <a:r>
              <a:rPr lang="en-US" dirty="0"/>
              <a:t>(</a:t>
            </a:r>
            <a:r>
              <a:rPr lang="fr-BE" dirty="0"/>
              <a:t>Directives ILAC </a:t>
            </a:r>
            <a:r>
              <a:rPr lang="fr-BE" b="1" dirty="0">
                <a:solidFill>
                  <a:schemeClr val="accent1"/>
                </a:solidFill>
                <a:latin typeface="Lato"/>
              </a:rPr>
              <a:t>G24, risk-based assessment)</a:t>
            </a:r>
            <a:endParaRPr lang="fr-BE" dirty="0"/>
          </a:p>
        </p:txBody>
      </p:sp>
      <p:sp>
        <p:nvSpPr>
          <p:cNvPr id="2" name="ZoneTexte 1">
            <a:extLst>
              <a:ext uri="{FF2B5EF4-FFF2-40B4-BE49-F238E27FC236}">
                <a16:creationId xmlns:a16="http://schemas.microsoft.com/office/drawing/2014/main" id="{6FA3DABD-8B22-4D3A-989E-C30C1434DFAB}"/>
              </a:ext>
            </a:extLst>
          </p:cNvPr>
          <p:cNvSpPr txBox="1"/>
          <p:nvPr/>
        </p:nvSpPr>
        <p:spPr>
          <a:xfrm>
            <a:off x="167094" y="6193015"/>
            <a:ext cx="10029220" cy="584775"/>
          </a:xfrm>
          <a:prstGeom prst="rect">
            <a:avLst/>
          </a:prstGeom>
          <a:noFill/>
        </p:spPr>
        <p:txBody>
          <a:bodyPr wrap="none" rtlCol="0">
            <a:spAutoFit/>
          </a:bodyPr>
          <a:lstStyle/>
          <a:p>
            <a:r>
              <a:rPr lang="fr-BE" sz="2400" b="1" dirty="0">
                <a:solidFill>
                  <a:schemeClr val="accent1"/>
                </a:solidFill>
                <a:latin typeface="Lato"/>
              </a:rPr>
              <a:t>G24</a:t>
            </a:r>
            <a:r>
              <a:rPr lang="fr-BE" sz="2400" b="1" dirty="0">
                <a:latin typeface="Lato"/>
              </a:rPr>
              <a:t>: </a:t>
            </a:r>
            <a:r>
              <a:rPr lang="en-US" dirty="0"/>
              <a:t>“Guidelines for the determination of </a:t>
            </a:r>
            <a:r>
              <a:rPr lang="en-US" dirty="0">
                <a:solidFill>
                  <a:srgbClr val="FFFF00"/>
                </a:solidFill>
              </a:rPr>
              <a:t>calibration intervals </a:t>
            </a:r>
            <a:r>
              <a:rPr lang="en-US" dirty="0"/>
              <a:t>of m</a:t>
            </a:r>
            <a:r>
              <a:rPr lang="fr-BE" dirty="0" err="1"/>
              <a:t>easuring</a:t>
            </a:r>
            <a:r>
              <a:rPr lang="fr-BE" dirty="0"/>
              <a:t> instruments”</a:t>
            </a:r>
            <a:r>
              <a:rPr lang="fr-BE" sz="3200" b="1" dirty="0">
                <a:latin typeface="Lato"/>
              </a:rPr>
              <a:t> </a:t>
            </a:r>
            <a:r>
              <a:rPr lang="en-US" dirty="0"/>
              <a:t>)</a:t>
            </a:r>
            <a:endParaRPr lang="fr-BE" dirty="0"/>
          </a:p>
        </p:txBody>
      </p:sp>
    </p:spTree>
    <p:extLst>
      <p:ext uri="{BB962C8B-B14F-4D97-AF65-F5344CB8AC3E}">
        <p14:creationId xmlns:p14="http://schemas.microsoft.com/office/powerpoint/2010/main" val="170368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217714" y="180234"/>
            <a:ext cx="11756572" cy="6002852"/>
          </a:xfrm>
        </p:spPr>
        <p:txBody>
          <a:bodyPr>
            <a:normAutofit/>
          </a:bodyPr>
          <a:lstStyle/>
          <a:p>
            <a:pPr marL="0" indent="0">
              <a:buNone/>
            </a:pPr>
            <a:r>
              <a:rPr lang="en-US" b="1" dirty="0">
                <a:solidFill>
                  <a:srgbClr val="FFFF00"/>
                </a:solidFill>
              </a:rPr>
              <a:t>Content</a:t>
            </a:r>
            <a:r>
              <a:rPr lang="en-US" dirty="0">
                <a:solidFill>
                  <a:schemeClr val="accent1"/>
                </a:solidFill>
              </a:rPr>
              <a:t> in a calibration procedure </a:t>
            </a:r>
            <a:r>
              <a:rPr lang="fr-FR" dirty="0">
                <a:solidFill>
                  <a:schemeClr val="accent1"/>
                </a:solidFill>
              </a:rPr>
              <a:t>(</a:t>
            </a:r>
            <a:r>
              <a:rPr lang="fr-FR" dirty="0" err="1">
                <a:solidFill>
                  <a:schemeClr val="accent1"/>
                </a:solidFill>
              </a:rPr>
              <a:t>Dir</a:t>
            </a:r>
            <a:r>
              <a:rPr lang="fr-FR" dirty="0">
                <a:solidFill>
                  <a:schemeClr val="accent1"/>
                </a:solidFill>
              </a:rPr>
              <a:t>. V4:2025 </a:t>
            </a:r>
            <a:r>
              <a:rPr lang="fr-FR" dirty="0" err="1">
                <a:solidFill>
                  <a:schemeClr val="accent1"/>
                </a:solidFill>
              </a:rPr>
              <a:t>Comments</a:t>
            </a:r>
            <a:r>
              <a:rPr lang="fr-FR" dirty="0">
                <a:solidFill>
                  <a:schemeClr val="accent1"/>
                </a:solidFill>
              </a:rPr>
              <a:t>, ISO15189/BELAC 2-003: 2022)</a:t>
            </a:r>
            <a:endParaRPr lang="en-US" dirty="0">
              <a:solidFill>
                <a:schemeClr val="accent1"/>
              </a:solidFill>
            </a:endParaRPr>
          </a:p>
          <a:p>
            <a:pPr marL="0" indent="0">
              <a:buNone/>
            </a:pPr>
            <a:endParaRPr lang="fr-BE" dirty="0">
              <a:solidFill>
                <a:schemeClr val="accent1"/>
              </a:solidFill>
            </a:endParaRPr>
          </a:p>
        </p:txBody>
      </p:sp>
      <p:graphicFrame>
        <p:nvGraphicFramePr>
          <p:cNvPr id="8" name="Tableau 7">
            <a:extLst>
              <a:ext uri="{FF2B5EF4-FFF2-40B4-BE49-F238E27FC236}">
                <a16:creationId xmlns:a16="http://schemas.microsoft.com/office/drawing/2014/main" id="{1D0390AC-E5BE-432F-8885-571F98B564F9}"/>
              </a:ext>
            </a:extLst>
          </p:cNvPr>
          <p:cNvGraphicFramePr>
            <a:graphicFrameLocks noGrp="1"/>
          </p:cNvGraphicFramePr>
          <p:nvPr>
            <p:extLst>
              <p:ext uri="{D42A27DB-BD31-4B8C-83A1-F6EECF244321}">
                <p14:modId xmlns:p14="http://schemas.microsoft.com/office/powerpoint/2010/main" val="4033303803"/>
              </p:ext>
            </p:extLst>
          </p:nvPr>
        </p:nvGraphicFramePr>
        <p:xfrm>
          <a:off x="522061" y="951593"/>
          <a:ext cx="11336110" cy="4912175"/>
        </p:xfrm>
        <a:graphic>
          <a:graphicData uri="http://schemas.openxmlformats.org/drawingml/2006/table">
            <a:tbl>
              <a:tblPr>
                <a:tableStyleId>{5C22544A-7EE6-4342-B048-85BDC9FD1C3A}</a:tableStyleId>
              </a:tblPr>
              <a:tblGrid>
                <a:gridCol w="1959882">
                  <a:extLst>
                    <a:ext uri="{9D8B030D-6E8A-4147-A177-3AD203B41FA5}">
                      <a16:colId xmlns:a16="http://schemas.microsoft.com/office/drawing/2014/main" val="4228312000"/>
                    </a:ext>
                  </a:extLst>
                </a:gridCol>
                <a:gridCol w="2949039">
                  <a:extLst>
                    <a:ext uri="{9D8B030D-6E8A-4147-A177-3AD203B41FA5}">
                      <a16:colId xmlns:a16="http://schemas.microsoft.com/office/drawing/2014/main" val="314229217"/>
                    </a:ext>
                  </a:extLst>
                </a:gridCol>
                <a:gridCol w="6427189">
                  <a:extLst>
                    <a:ext uri="{9D8B030D-6E8A-4147-A177-3AD203B41FA5}">
                      <a16:colId xmlns:a16="http://schemas.microsoft.com/office/drawing/2014/main" val="876136653"/>
                    </a:ext>
                  </a:extLst>
                </a:gridCol>
              </a:tblGrid>
              <a:tr h="238540">
                <a:tc>
                  <a:txBody>
                    <a:bodyPr/>
                    <a:lstStyle/>
                    <a:p>
                      <a:pPr algn="ctr" fontAlgn="ctr"/>
                      <a:r>
                        <a:rPr lang="fr-BE" sz="1200" u="none" strike="noStrike" dirty="0" err="1">
                          <a:effectLst/>
                        </a:rPr>
                        <a:t>Category</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ctr" fontAlgn="ctr"/>
                      <a:r>
                        <a:rPr lang="fr-BE" sz="1200" u="none" strike="noStrike" dirty="0" err="1">
                          <a:effectLst/>
                        </a:rPr>
                        <a:t>What</a:t>
                      </a:r>
                      <a:r>
                        <a:rPr lang="fr-BE" sz="1200" u="none" strike="noStrike" dirty="0">
                          <a:effectLst/>
                        </a:rPr>
                        <a:t> to </a:t>
                      </a:r>
                      <a:r>
                        <a:rPr lang="fr-BE" sz="1200" u="none" strike="noStrike" dirty="0" err="1">
                          <a:effectLst/>
                        </a:rPr>
                        <a:t>include</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ctr" fontAlgn="ctr"/>
                      <a:r>
                        <a:rPr lang="fr-BE" sz="1200" u="none" strike="noStrike" dirty="0" err="1">
                          <a:effectLst/>
                        </a:rPr>
                        <a:t>Detail</a:t>
                      </a:r>
                      <a:r>
                        <a:rPr lang="fr-BE" sz="1200" u="none" strike="noStrike" dirty="0">
                          <a:effectLst/>
                        </a:rPr>
                        <a:t> / comment</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915934052"/>
                  </a:ext>
                </a:extLst>
              </a:tr>
              <a:tr h="431757">
                <a:tc rowSpan="2">
                  <a:txBody>
                    <a:bodyPr/>
                    <a:lstStyle/>
                    <a:p>
                      <a:pPr algn="l" fontAlgn="ctr"/>
                      <a:r>
                        <a:rPr lang="fr-BE" sz="1200" u="none" strike="noStrike" dirty="0">
                          <a:effectLst/>
                        </a:rPr>
                        <a:t>Equipment used</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gridSpan="2">
                  <a:txBody>
                    <a:bodyPr/>
                    <a:lstStyle/>
                    <a:p>
                      <a:pPr algn="l" fontAlgn="ctr"/>
                      <a:r>
                        <a:rPr lang="fr-BE" sz="1200" b="1" u="none" strike="noStrike" dirty="0">
                          <a:effectLst/>
                        </a:rPr>
                        <a:t>Use of </a:t>
                      </a:r>
                      <a:r>
                        <a:rPr lang="fr-BE" sz="1200" b="1" u="none" strike="noStrike" dirty="0" err="1">
                          <a:effectLst/>
                        </a:rPr>
                        <a:t>certified</a:t>
                      </a:r>
                      <a:r>
                        <a:rPr lang="fr-BE" sz="1200" b="1" u="none" strike="noStrike" dirty="0">
                          <a:effectLst/>
                        </a:rPr>
                        <a:t> </a:t>
                      </a:r>
                      <a:r>
                        <a:rPr lang="fr-BE" sz="1200" b="1" u="none" strike="noStrike" dirty="0" err="1">
                          <a:effectLst/>
                        </a:rPr>
                        <a:t>materials</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hMerge="1">
                  <a:txBody>
                    <a:bodyPr/>
                    <a:lstStyle/>
                    <a:p>
                      <a:pPr algn="l" fontAlgn="ct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2451821626"/>
                  </a:ext>
                </a:extLst>
              </a:tr>
              <a:tr h="431757">
                <a:tc vMerge="1">
                  <a:txBody>
                    <a:bodyPr/>
                    <a:lstStyle/>
                    <a:p>
                      <a:endParaRPr lang="fr-BE"/>
                    </a:p>
                  </a:txBody>
                  <a:tcPr/>
                </a:tc>
                <a:tc>
                  <a:txBody>
                    <a:bodyPr/>
                    <a:lstStyle/>
                    <a:p>
                      <a:pPr algn="l" fontAlgn="ctr"/>
                      <a:r>
                        <a:rPr lang="fr-BE" sz="1200" b="1" u="none" strike="noStrike" dirty="0" err="1">
                          <a:effectLst/>
                        </a:rPr>
                        <a:t>Measuring</a:t>
                      </a:r>
                      <a:r>
                        <a:rPr lang="fr-BE" sz="1200" b="1" u="none" strike="noStrike" dirty="0">
                          <a:effectLst/>
                        </a:rPr>
                        <a:t> instrument used</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Must be traceable itself, with indication of its calibration status and validity date, </a:t>
                      </a:r>
                      <a:r>
                        <a:rPr lang="fr-FR" sz="1200" b="0" i="0" u="none" strike="noStrike" dirty="0">
                          <a:solidFill>
                            <a:sysClr val="windowText" lastClr="000000"/>
                          </a:solidFill>
                          <a:effectLst/>
                          <a:latin typeface="Calibri" panose="020F0502020204030204" pitchFamily="34" charset="0"/>
                        </a:rPr>
                        <a:t>   </a:t>
                      </a:r>
                      <a:r>
                        <a:rPr lang="fr-FR" sz="1200" u="none" strike="noStrike" kern="1200" dirty="0" err="1">
                          <a:solidFill>
                            <a:sysClr val="windowText" lastClr="000000"/>
                          </a:solidFill>
                          <a:effectLst/>
                          <a:latin typeface="+mn-lt"/>
                          <a:ea typeface="+mn-ea"/>
                          <a:cs typeface="+mn-cs"/>
                        </a:rPr>
                        <a:t>measurement</a:t>
                      </a:r>
                      <a:r>
                        <a:rPr lang="fr-FR" sz="1200" u="none" strike="noStrike" kern="1200" dirty="0">
                          <a:solidFill>
                            <a:sysClr val="windowText" lastClr="000000"/>
                          </a:solidFill>
                          <a:effectLst/>
                          <a:latin typeface="+mn-lt"/>
                          <a:ea typeface="+mn-ea"/>
                          <a:cs typeface="+mn-cs"/>
                        </a:rPr>
                        <a:t> </a:t>
                      </a:r>
                      <a:r>
                        <a:rPr lang="fr-FR" sz="1200" u="none" strike="noStrike" kern="1200" dirty="0" err="1">
                          <a:solidFill>
                            <a:sysClr val="windowText" lastClr="000000"/>
                          </a:solidFill>
                          <a:effectLst/>
                          <a:latin typeface="+mn-lt"/>
                          <a:ea typeface="+mn-ea"/>
                          <a:cs typeface="+mn-cs"/>
                        </a:rPr>
                        <a:t>uncertainty</a:t>
                      </a:r>
                      <a:r>
                        <a:rPr lang="fr-FR" sz="1200" u="none" strike="noStrike" kern="1200" dirty="0">
                          <a:solidFill>
                            <a:sysClr val="windowText" lastClr="000000"/>
                          </a:solidFill>
                          <a:effectLst/>
                          <a:latin typeface="+mn-lt"/>
                          <a:ea typeface="+mn-ea"/>
                          <a:cs typeface="+mn-cs"/>
                        </a:rPr>
                        <a:t> </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4227535892"/>
                  </a:ext>
                </a:extLst>
              </a:tr>
              <a:tr h="238540">
                <a:tc rowSpan="5">
                  <a:txBody>
                    <a:bodyPr/>
                    <a:lstStyle/>
                    <a:p>
                      <a:pPr algn="l" fontAlgn="ctr"/>
                      <a:r>
                        <a:rPr lang="fr-BE" sz="1200" u="none" strike="noStrike" dirty="0" err="1">
                          <a:effectLst/>
                        </a:rPr>
                        <a:t>Methodology</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l" fontAlgn="ctr"/>
                      <a:r>
                        <a:rPr lang="en-US" sz="1200" b="1" u="none" strike="noStrike" dirty="0">
                          <a:effectLst/>
                        </a:rPr>
                        <a:t>Conditions and place of storage</a:t>
                      </a:r>
                      <a:endParaRPr lang="fr-FR"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For standards and measuring equipment used</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1410476328"/>
                  </a:ext>
                </a:extLst>
              </a:tr>
              <a:tr h="238540">
                <a:tc vMerge="1">
                  <a:txBody>
                    <a:bodyPr/>
                    <a:lstStyle/>
                    <a:p>
                      <a:endParaRPr lang="fr-BE"/>
                    </a:p>
                  </a:txBody>
                  <a:tcPr/>
                </a:tc>
                <a:tc>
                  <a:txBody>
                    <a:bodyPr/>
                    <a:lstStyle/>
                    <a:p>
                      <a:pPr algn="l" fontAlgn="ctr"/>
                      <a:r>
                        <a:rPr lang="fr-BE" sz="1200" b="1" u="none" strike="noStrike" dirty="0" err="1">
                          <a:effectLst/>
                        </a:rPr>
                        <a:t>Environmental</a:t>
                      </a:r>
                      <a:r>
                        <a:rPr lang="fr-BE" sz="1200" b="1" u="none" strike="noStrike" dirty="0">
                          <a:effectLst/>
                        </a:rPr>
                        <a:t> conditions</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fr-FR" sz="1200" u="none" strike="noStrike" kern="1200" dirty="0">
                          <a:solidFill>
                            <a:schemeClr val="dk1"/>
                          </a:solidFill>
                          <a:effectLst/>
                          <a:latin typeface="+mn-lt"/>
                          <a:ea typeface="+mn-ea"/>
                          <a:cs typeface="+mn-cs"/>
                        </a:rPr>
                        <a:t>E.g.: </a:t>
                      </a:r>
                      <a:r>
                        <a:rPr lang="fr-FR" sz="1200" u="none" strike="noStrike" kern="1200" dirty="0" err="1">
                          <a:solidFill>
                            <a:schemeClr val="dk1"/>
                          </a:solidFill>
                          <a:effectLst/>
                          <a:latin typeface="+mn-lt"/>
                          <a:ea typeface="+mn-ea"/>
                          <a:cs typeface="+mn-cs"/>
                        </a:rPr>
                        <a:t>temperature</a:t>
                      </a:r>
                      <a:r>
                        <a:rPr lang="fr-FR" sz="1200" u="none" strike="noStrike" dirty="0">
                          <a:effectLst/>
                        </a:rPr>
                        <a:t>, </a:t>
                      </a:r>
                      <a:r>
                        <a:rPr lang="fr-FR" sz="1200" u="none" strike="noStrike" dirty="0" err="1">
                          <a:effectLst/>
                        </a:rPr>
                        <a:t>humidity</a:t>
                      </a:r>
                      <a:r>
                        <a:rPr lang="fr-FR" sz="1200" u="none" strike="noStrike" dirty="0">
                          <a:effectLst/>
                        </a:rPr>
                        <a:t>, </a:t>
                      </a:r>
                      <a:r>
                        <a:rPr lang="fr-FR" sz="1200" u="none" strike="noStrike" dirty="0" err="1">
                          <a:effectLst/>
                        </a:rPr>
                        <a:t>workstation</a:t>
                      </a:r>
                      <a:r>
                        <a:rPr lang="fr-FR" sz="1200" u="none" strike="noStrike" dirty="0">
                          <a:effectLst/>
                        </a:rPr>
                        <a:t> </a:t>
                      </a:r>
                      <a:r>
                        <a:rPr lang="fr-FR" sz="1200" u="none" strike="noStrike" dirty="0" err="1">
                          <a:effectLst/>
                        </a:rPr>
                        <a:t>stability</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3948629386"/>
                  </a:ext>
                </a:extLst>
              </a:tr>
              <a:tr h="425609">
                <a:tc vMerge="1">
                  <a:txBody>
                    <a:bodyPr/>
                    <a:lstStyle/>
                    <a:p>
                      <a:endParaRPr lang="fr-BE"/>
                    </a:p>
                  </a:txBody>
                  <a:tcPr/>
                </a:tc>
                <a:tc>
                  <a:txBody>
                    <a:bodyPr/>
                    <a:lstStyle/>
                    <a:p>
                      <a:pPr algn="l" fontAlgn="ctr"/>
                      <a:r>
                        <a:rPr lang="fr-BE" sz="1200" b="1" u="none" strike="noStrike" dirty="0">
                          <a:effectLst/>
                        </a:rPr>
                        <a:t>Working </a:t>
                      </a:r>
                      <a:r>
                        <a:rPr lang="fr-BE" sz="1200" b="1" u="none" strike="noStrike" dirty="0" err="1">
                          <a:effectLst/>
                        </a:rPr>
                        <a:t>method</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In-house or external</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2986907282"/>
                  </a:ext>
                </a:extLst>
              </a:tr>
              <a:tr h="238540">
                <a:tc vMerge="1">
                  <a:txBody>
                    <a:bodyPr/>
                    <a:lstStyle/>
                    <a:p>
                      <a:endParaRPr lang="fr-BE"/>
                    </a:p>
                  </a:txBody>
                  <a:tcPr/>
                </a:tc>
                <a:tc>
                  <a:txBody>
                    <a:bodyPr/>
                    <a:lstStyle/>
                    <a:p>
                      <a:pPr algn="l" fontAlgn="ctr"/>
                      <a:r>
                        <a:rPr lang="fr-BE" sz="1200" b="1" u="none" strike="noStrike" dirty="0">
                          <a:effectLst/>
                        </a:rPr>
                        <a:t>Calibration Frequency</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Defined according to criticality (risk analysis)</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1390588771"/>
                  </a:ext>
                </a:extLst>
              </a:tr>
              <a:tr h="238540">
                <a:tc vMerge="1">
                  <a:txBody>
                    <a:bodyPr/>
                    <a:lstStyle/>
                    <a:p>
                      <a:endParaRPr lang="fr-BE"/>
                    </a:p>
                  </a:txBody>
                  <a:tcPr/>
                </a:tc>
                <a:tc>
                  <a:txBody>
                    <a:bodyPr/>
                    <a:lstStyle/>
                    <a:p>
                      <a:pPr algn="l" fontAlgn="ctr"/>
                      <a:r>
                        <a:rPr lang="fr-BE" sz="1200" b="1" u="none" strike="noStrike" dirty="0">
                          <a:effectLst/>
                        </a:rPr>
                        <a:t>Security </a:t>
                      </a:r>
                      <a:r>
                        <a:rPr lang="fr-BE" sz="1200" b="1" u="none" strike="noStrike" dirty="0" err="1">
                          <a:effectLst/>
                        </a:rPr>
                        <a:t>measures</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To prevent unauthorized manipulation or adjustment</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1406439648"/>
                  </a:ext>
                </a:extLst>
              </a:tr>
              <a:tr h="238540">
                <a:tc rowSpan="4">
                  <a:txBody>
                    <a:bodyPr/>
                    <a:lstStyle/>
                    <a:p>
                      <a:pPr algn="l" fontAlgn="ctr"/>
                      <a:r>
                        <a:rPr lang="fr-BE" sz="1200" u="none" strike="noStrike" dirty="0" err="1">
                          <a:effectLst/>
                        </a:rPr>
                        <a:t>Recording</a:t>
                      </a:r>
                      <a:r>
                        <a:rPr lang="fr-BE" sz="1200" u="none" strike="noStrike" dirty="0">
                          <a:effectLst/>
                        </a:rPr>
                        <a:t> &amp; </a:t>
                      </a:r>
                      <a:r>
                        <a:rPr lang="fr-BE" sz="1200" u="none" strike="noStrike" dirty="0" err="1">
                          <a:effectLst/>
                        </a:rPr>
                        <a:t>Traceability</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l" fontAlgn="ctr"/>
                      <a:r>
                        <a:rPr lang="en-US" sz="1200" b="1" u="none" strike="noStrike" dirty="0">
                          <a:effectLst/>
                        </a:rPr>
                        <a:t>Frequency and method of recording</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tc>
                  <a:txBody>
                    <a:bodyPr/>
                    <a:lstStyle/>
                    <a:p>
                      <a:pPr marL="88900" indent="0" algn="l" fontAlgn="ctr"/>
                      <a:r>
                        <a:rPr lang="en-US" sz="1200" u="none" strike="noStrike" dirty="0">
                          <a:effectLst/>
                        </a:rPr>
                        <a:t>Results should be documented in a systematic manner</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extLst>
                  <a:ext uri="{0D108BD9-81ED-4DB2-BD59-A6C34878D82A}">
                    <a16:rowId xmlns:a16="http://schemas.microsoft.com/office/drawing/2014/main" val="2151618994"/>
                  </a:ext>
                </a:extLst>
              </a:tr>
              <a:tr h="425609">
                <a:tc vMerge="1">
                  <a:txBody>
                    <a:bodyPr/>
                    <a:lstStyle/>
                    <a:p>
                      <a:endParaRPr lang="fr-BE"/>
                    </a:p>
                  </a:txBody>
                  <a:tcPr/>
                </a:tc>
                <a:tc>
                  <a:txBody>
                    <a:bodyPr/>
                    <a:lstStyle/>
                    <a:p>
                      <a:pPr algn="l" fontAlgn="ctr"/>
                      <a:r>
                        <a:rPr lang="fr-BE" sz="1200" b="1" u="none" strike="noStrike" dirty="0" err="1">
                          <a:effectLst/>
                        </a:rPr>
                        <a:t>Acceptability</a:t>
                      </a:r>
                      <a:r>
                        <a:rPr lang="fr-BE" sz="1200" b="1" u="none" strike="noStrike" dirty="0">
                          <a:effectLst/>
                        </a:rPr>
                        <a:t> </a:t>
                      </a:r>
                      <a:r>
                        <a:rPr lang="fr-BE" sz="1200" b="1" u="none" strike="noStrike" dirty="0" err="1">
                          <a:effectLst/>
                        </a:rPr>
                        <a:t>criteria</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tc>
                  <a:txBody>
                    <a:bodyPr/>
                    <a:lstStyle/>
                    <a:p>
                      <a:pPr marL="88900" indent="0" algn="l" fontAlgn="ctr"/>
                      <a:r>
                        <a:rPr lang="fr-FR" sz="1200" u="none" strike="noStrike" dirty="0">
                          <a:effectLst/>
                        </a:rPr>
                        <a:t>E.g., maximum permissible </a:t>
                      </a:r>
                      <a:r>
                        <a:rPr lang="fr-FR" sz="1200" u="none" strike="noStrike" dirty="0" err="1">
                          <a:effectLst/>
                        </a:rPr>
                        <a:t>tolerances</a:t>
                      </a:r>
                      <a:r>
                        <a:rPr lang="fr-FR" sz="1200" u="none" strike="noStrike" dirty="0">
                          <a:effectLst/>
                        </a:rPr>
                        <a:t> </a:t>
                      </a:r>
                      <a:r>
                        <a:rPr lang="en-US" sz="1200" u="none" strike="noStrike" dirty="0">
                          <a:effectLst/>
                        </a:rPr>
                        <a:t> to decide on which actions should be undertaken</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extLst>
                  <a:ext uri="{0D108BD9-81ED-4DB2-BD59-A6C34878D82A}">
                    <a16:rowId xmlns:a16="http://schemas.microsoft.com/office/drawing/2014/main" val="4063694679"/>
                  </a:ext>
                </a:extLst>
              </a:tr>
              <a:tr h="431757">
                <a:tc vMerge="1">
                  <a:txBody>
                    <a:bodyPr/>
                    <a:lstStyle/>
                    <a:p>
                      <a:endParaRPr lang="fr-BE"/>
                    </a:p>
                  </a:txBody>
                  <a:tcPr/>
                </a:tc>
                <a:tc>
                  <a:txBody>
                    <a:bodyPr/>
                    <a:lstStyle/>
                    <a:p>
                      <a:pPr algn="l" fontAlgn="ctr"/>
                      <a:r>
                        <a:rPr lang="en-US" sz="1200" b="1" u="none" strike="noStrike" dirty="0">
                          <a:effectLst/>
                        </a:rPr>
                        <a:t>Identifying the status of the equipment</a:t>
                      </a:r>
                      <a:endParaRPr lang="fr-FR"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tabLst>
                          <a:tab pos="88900" algn="l"/>
                        </a:tabLst>
                      </a:pPr>
                      <a:r>
                        <a:rPr lang="en-US" sz="1200" u="none" strike="noStrike" dirty="0">
                          <a:effectLst/>
                        </a:rPr>
                        <a:t>Clear indication of the verification or calibration status (and expiry date)</a:t>
                      </a:r>
                      <a:r>
                        <a:rPr lang="fr-FR" sz="1200" u="none" strike="noStrike" dirty="0">
                          <a:effectLst/>
                        </a:rPr>
                        <a:t>)</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1532647739"/>
                  </a:ext>
                </a:extLst>
              </a:tr>
              <a:tr h="431757">
                <a:tc vMerge="1">
                  <a:txBody>
                    <a:bodyPr/>
                    <a:lstStyle/>
                    <a:p>
                      <a:endParaRPr lang="fr-BE"/>
                    </a:p>
                  </a:txBody>
                  <a:tcPr/>
                </a:tc>
                <a:tc>
                  <a:txBody>
                    <a:bodyPr/>
                    <a:lstStyle/>
                    <a:p>
                      <a:pPr algn="l" fontAlgn="ctr"/>
                      <a:r>
                        <a:rPr lang="fr-FR" sz="1200" b="1" u="none" strike="noStrike" dirty="0">
                          <a:effectLst/>
                        </a:rPr>
                        <a:t>Equipment </a:t>
                      </a:r>
                      <a:r>
                        <a:rPr lang="fr-FR" sz="1200" b="1" u="none" strike="noStrike" dirty="0" err="1">
                          <a:effectLst/>
                        </a:rPr>
                        <a:t>logbook</a:t>
                      </a:r>
                      <a:endParaRPr lang="fr-FR"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Signed history of the interventions, with the date of the next calibration</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3061373848"/>
                  </a:ext>
                </a:extLst>
              </a:tr>
              <a:tr h="425609">
                <a:tc>
                  <a:txBody>
                    <a:bodyPr/>
                    <a:lstStyle/>
                    <a:p>
                      <a:pPr algn="l" fontAlgn="ctr"/>
                      <a:r>
                        <a:rPr lang="en-US" sz="1200" u="none" strike="noStrike" dirty="0">
                          <a:effectLst/>
                        </a:rPr>
                        <a:t>In the event of a discrepancy</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l" fontAlgn="ctr"/>
                      <a:r>
                        <a:rPr lang="en-US" sz="1200" b="1" u="none" strike="noStrike" dirty="0">
                          <a:effectLst/>
                        </a:rPr>
                        <a:t>Measures to be taken if out of tolerance</a:t>
                      </a:r>
                      <a:endParaRPr lang="fr-FR" sz="1200" b="1"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tc>
                  <a:txBody>
                    <a:bodyPr/>
                    <a:lstStyle/>
                    <a:p>
                      <a:pPr marL="88900" indent="0" algn="l" fontAlgn="ctr"/>
                      <a:r>
                        <a:rPr lang="en-US" sz="1200" u="none" strike="noStrike" dirty="0">
                          <a:effectLst/>
                        </a:rPr>
                        <a:t>Planned corrective actions and impact assessment on validated results</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extLst>
                  <a:ext uri="{0D108BD9-81ED-4DB2-BD59-A6C34878D82A}">
                    <a16:rowId xmlns:a16="http://schemas.microsoft.com/office/drawing/2014/main" val="1635057216"/>
                  </a:ext>
                </a:extLst>
              </a:tr>
              <a:tr h="477080">
                <a:tc>
                  <a:txBody>
                    <a:bodyPr/>
                    <a:lstStyle/>
                    <a:p>
                      <a:pPr algn="l" fontAlgn="ctr"/>
                      <a:r>
                        <a:rPr lang="fr-BE" sz="1200" u="none" strike="noStrike" dirty="0" err="1">
                          <a:effectLst/>
                        </a:rPr>
                        <a:t>Other</a:t>
                      </a:r>
                      <a:r>
                        <a:rPr lang="fr-BE" sz="1200" u="none" strike="noStrike" dirty="0">
                          <a:effectLst/>
                        </a:rPr>
                        <a:t> </a:t>
                      </a:r>
                      <a:r>
                        <a:rPr lang="fr-BE" sz="1200" u="none" strike="noStrike" dirty="0" err="1">
                          <a:effectLst/>
                        </a:rPr>
                        <a:t>requirements</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l" fontAlgn="ctr"/>
                      <a:r>
                        <a:rPr lang="fr-BE" sz="1200" b="1" u="none" strike="noStrike" dirty="0" err="1">
                          <a:effectLst/>
                        </a:rPr>
                        <a:t>Accessibility</a:t>
                      </a:r>
                      <a:r>
                        <a:rPr lang="fr-BE" sz="1200" b="1" u="none" strike="noStrike" dirty="0">
                          <a:effectLst/>
                        </a:rPr>
                        <a:t> of supplier instructions</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tabLst>
                          <a:tab pos="88900" algn="l"/>
                        </a:tabLst>
                      </a:pPr>
                      <a:r>
                        <a:rPr lang="en-US" sz="1200" u="none" strike="noStrike" dirty="0">
                          <a:effectLst/>
                        </a:rPr>
                        <a:t>If used, they must be understandable, in a language known to the staff and easily accessible</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200235772"/>
                  </a:ext>
                </a:extLst>
              </a:tr>
            </a:tbl>
          </a:graphicData>
        </a:graphic>
      </p:graphicFrame>
      <p:sp>
        <p:nvSpPr>
          <p:cNvPr id="9" name="Rectangle 8">
            <a:extLst>
              <a:ext uri="{FF2B5EF4-FFF2-40B4-BE49-F238E27FC236}">
                <a16:creationId xmlns:a16="http://schemas.microsoft.com/office/drawing/2014/main" id="{A0276D4B-7E8B-433C-B3D5-88C9B26751A5}"/>
              </a:ext>
            </a:extLst>
          </p:cNvPr>
          <p:cNvSpPr/>
          <p:nvPr/>
        </p:nvSpPr>
        <p:spPr>
          <a:xfrm>
            <a:off x="101599" y="5988796"/>
            <a:ext cx="11756572" cy="646331"/>
          </a:xfrm>
          <a:prstGeom prst="rect">
            <a:avLst/>
          </a:prstGeom>
          <a:solidFill>
            <a:srgbClr val="FFFF00"/>
          </a:solidFill>
        </p:spPr>
        <p:txBody>
          <a:bodyPr wrap="square">
            <a:spAutoFit/>
          </a:bodyPr>
          <a:lstStyle/>
          <a:p>
            <a:pPr lvl="0" algn="ctr"/>
            <a:r>
              <a:rPr kumimoji="0" lang="fr-B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sym typeface="Wingdings" panose="05000000000000000000" pitchFamily="2" charset="2"/>
              </a:rPr>
              <a:t> </a:t>
            </a:r>
            <a:r>
              <a:rPr lang="en-US" b="1" dirty="0">
                <a:solidFill>
                  <a:prstClr val="black"/>
                </a:solidFill>
                <a:latin typeface="Arial" panose="020B0604020202020204" pitchFamily="34" charset="0"/>
                <a:ea typeface="Calibri" panose="020F0502020204030204" pitchFamily="34" charset="0"/>
              </a:rPr>
              <a:t>if no accredited external </a:t>
            </a:r>
            <a:r>
              <a:rPr lang="en-US" dirty="0">
                <a:solidFill>
                  <a:prstClr val="black"/>
                </a:solidFill>
                <a:latin typeface="Arial" panose="020B0604020202020204" pitchFamily="34" charset="0"/>
                <a:ea typeface="Calibri" panose="020F0502020204030204" pitchFamily="34" charset="0"/>
              </a:rPr>
              <a:t>supplier available (= National Standards Service or ISO17025),
</a:t>
            </a:r>
            <a:r>
              <a:rPr lang="en-US" b="1" dirty="0">
                <a:solidFill>
                  <a:prstClr val="black"/>
                </a:solidFill>
                <a:latin typeface="Arial" panose="020B0604020202020204" pitchFamily="34" charset="0"/>
                <a:ea typeface="Calibri" panose="020F0502020204030204" pitchFamily="34" charset="0"/>
              </a:rPr>
              <a:t>The laboratory is responsible </a:t>
            </a:r>
            <a:r>
              <a:rPr lang="en-US" dirty="0">
                <a:solidFill>
                  <a:prstClr val="black"/>
                </a:solidFill>
                <a:latin typeface="Arial" panose="020B0604020202020204" pitchFamily="34" charset="0"/>
                <a:ea typeface="Calibri" panose="020F0502020204030204" pitchFamily="34" charset="0"/>
              </a:rPr>
              <a:t>for demonstrating compliance</a:t>
            </a:r>
            <a:endParaRPr kumimoji="0" lang="fr-BE"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78648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217714" y="180234"/>
            <a:ext cx="11756572" cy="6002852"/>
          </a:xfrm>
        </p:spPr>
        <p:txBody>
          <a:bodyPr>
            <a:normAutofit/>
          </a:bodyPr>
          <a:lstStyle/>
          <a:p>
            <a:pPr marL="0" indent="0">
              <a:buNone/>
            </a:pPr>
            <a:r>
              <a:rPr lang="en-US" b="1" dirty="0">
                <a:solidFill>
                  <a:srgbClr val="FFFF00"/>
                </a:solidFill>
              </a:rPr>
              <a:t>Records</a:t>
            </a:r>
            <a:r>
              <a:rPr lang="en-US" b="1" dirty="0">
                <a:solidFill>
                  <a:schemeClr val="accent1"/>
                </a:solidFill>
              </a:rPr>
              <a:t> </a:t>
            </a:r>
            <a:r>
              <a:rPr lang="en-US" dirty="0">
                <a:solidFill>
                  <a:schemeClr val="accent1"/>
                </a:solidFill>
              </a:rPr>
              <a:t>(to keep!) during a calibration </a:t>
            </a:r>
            <a:r>
              <a:rPr lang="fr-FR" dirty="0">
                <a:solidFill>
                  <a:schemeClr val="accent1"/>
                </a:solidFill>
              </a:rPr>
              <a:t>(</a:t>
            </a:r>
            <a:r>
              <a:rPr lang="fr-FR" dirty="0" err="1">
                <a:solidFill>
                  <a:schemeClr val="accent1"/>
                </a:solidFill>
              </a:rPr>
              <a:t>Dir</a:t>
            </a:r>
            <a:r>
              <a:rPr lang="fr-FR" dirty="0">
                <a:solidFill>
                  <a:schemeClr val="accent1"/>
                </a:solidFill>
              </a:rPr>
              <a:t>. V4:2025 </a:t>
            </a:r>
            <a:r>
              <a:rPr lang="fr-FR" dirty="0" err="1">
                <a:solidFill>
                  <a:schemeClr val="accent1"/>
                </a:solidFill>
              </a:rPr>
              <a:t>Comments</a:t>
            </a:r>
            <a:r>
              <a:rPr lang="fr-FR" dirty="0">
                <a:solidFill>
                  <a:schemeClr val="accent1"/>
                </a:solidFill>
              </a:rPr>
              <a:t>)</a:t>
            </a:r>
            <a:endParaRPr lang="en-US" dirty="0">
              <a:solidFill>
                <a:schemeClr val="accent1"/>
              </a:solidFill>
            </a:endParaRPr>
          </a:p>
          <a:p>
            <a:pPr marL="0" indent="0">
              <a:buNone/>
            </a:pPr>
            <a:endParaRPr lang="fr-BE" dirty="0">
              <a:solidFill>
                <a:schemeClr val="accent1"/>
              </a:solidFill>
            </a:endParaRPr>
          </a:p>
        </p:txBody>
      </p:sp>
      <p:graphicFrame>
        <p:nvGraphicFramePr>
          <p:cNvPr id="2" name="Tableau 1">
            <a:extLst>
              <a:ext uri="{FF2B5EF4-FFF2-40B4-BE49-F238E27FC236}">
                <a16:creationId xmlns:a16="http://schemas.microsoft.com/office/drawing/2014/main" id="{92DD57BE-15D6-4D13-A594-BDAA1C8FAE38}"/>
              </a:ext>
            </a:extLst>
          </p:cNvPr>
          <p:cNvGraphicFramePr>
            <a:graphicFrameLocks noGrp="1"/>
          </p:cNvGraphicFramePr>
          <p:nvPr>
            <p:extLst>
              <p:ext uri="{D42A27DB-BD31-4B8C-83A1-F6EECF244321}">
                <p14:modId xmlns:p14="http://schemas.microsoft.com/office/powerpoint/2010/main" val="1170353522"/>
              </p:ext>
            </p:extLst>
          </p:nvPr>
        </p:nvGraphicFramePr>
        <p:xfrm>
          <a:off x="217713" y="987200"/>
          <a:ext cx="11756571" cy="4995499"/>
        </p:xfrm>
        <a:graphic>
          <a:graphicData uri="http://schemas.openxmlformats.org/drawingml/2006/table">
            <a:tbl>
              <a:tblPr>
                <a:tableStyleId>{5C22544A-7EE6-4342-B048-85BDC9FD1C3A}</a:tableStyleId>
              </a:tblPr>
              <a:tblGrid>
                <a:gridCol w="4011722">
                  <a:extLst>
                    <a:ext uri="{9D8B030D-6E8A-4147-A177-3AD203B41FA5}">
                      <a16:colId xmlns:a16="http://schemas.microsoft.com/office/drawing/2014/main" val="1071252454"/>
                    </a:ext>
                  </a:extLst>
                </a:gridCol>
                <a:gridCol w="7744849">
                  <a:extLst>
                    <a:ext uri="{9D8B030D-6E8A-4147-A177-3AD203B41FA5}">
                      <a16:colId xmlns:a16="http://schemas.microsoft.com/office/drawing/2014/main" val="426724705"/>
                    </a:ext>
                  </a:extLst>
                </a:gridCol>
              </a:tblGrid>
              <a:tr h="390583">
                <a:tc>
                  <a:txBody>
                    <a:bodyPr/>
                    <a:lstStyle/>
                    <a:p>
                      <a:pPr algn="ctr" fontAlgn="ctr"/>
                      <a:r>
                        <a:rPr lang="fr-BE" sz="1400" u="none" strike="noStrike" dirty="0" err="1">
                          <a:solidFill>
                            <a:sysClr val="windowText" lastClr="000000"/>
                          </a:solidFill>
                          <a:effectLst/>
                        </a:rPr>
                        <a:t>What</a:t>
                      </a:r>
                      <a:r>
                        <a:rPr lang="fr-BE" sz="1400" u="none" strike="noStrike" dirty="0">
                          <a:solidFill>
                            <a:sysClr val="windowText" lastClr="000000"/>
                          </a:solidFill>
                          <a:effectLst/>
                        </a:rPr>
                        <a:t> to </a:t>
                      </a:r>
                      <a:r>
                        <a:rPr lang="fr-BE" sz="1400" u="none" strike="noStrike" dirty="0" err="1">
                          <a:solidFill>
                            <a:sysClr val="windowText" lastClr="000000"/>
                          </a:solidFill>
                          <a:effectLst/>
                        </a:rPr>
                        <a:t>save</a:t>
                      </a:r>
                      <a:endParaRPr lang="fr-BE" sz="1400" b="1"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algn="ctr" fontAlgn="ctr"/>
                      <a:r>
                        <a:rPr lang="fr-BE" sz="1400" u="none" strike="noStrike" dirty="0">
                          <a:solidFill>
                            <a:sysClr val="windowText" lastClr="000000"/>
                          </a:solidFill>
                          <a:effectLst/>
                        </a:rPr>
                        <a:t>Description / </a:t>
                      </a:r>
                      <a:r>
                        <a:rPr lang="fr-BE" sz="1400" u="none" strike="noStrike" dirty="0" err="1">
                          <a:solidFill>
                            <a:sysClr val="windowText" lastClr="000000"/>
                          </a:solidFill>
                          <a:effectLst/>
                        </a:rPr>
                        <a:t>Accuracy</a:t>
                      </a:r>
                      <a:endParaRPr lang="fr-BE" sz="1400" b="1"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762782077"/>
                  </a:ext>
                </a:extLst>
              </a:tr>
              <a:tr h="390583">
                <a:tc>
                  <a:txBody>
                    <a:bodyPr/>
                    <a:lstStyle/>
                    <a:p>
                      <a:pPr algn="l" fontAlgn="ctr"/>
                      <a:r>
                        <a:rPr lang="fr-FR" sz="1400" u="none" strike="noStrike" dirty="0">
                          <a:solidFill>
                            <a:sysClr val="windowText" lastClr="000000"/>
                          </a:solidFill>
                          <a:effectLst/>
                        </a:rPr>
                        <a:t>🔹 </a:t>
                      </a:r>
                      <a:r>
                        <a:rPr lang="fr-FR" sz="1400" u="none" strike="noStrike" dirty="0" err="1">
                          <a:solidFill>
                            <a:sysClr val="windowText" lastClr="000000"/>
                          </a:solidFill>
                          <a:effectLst/>
                        </a:rPr>
                        <a:t>Controlled</a:t>
                      </a:r>
                      <a:r>
                        <a:rPr lang="fr-FR" sz="1400" u="none" strike="noStrike" dirty="0">
                          <a:solidFill>
                            <a:sysClr val="windowText" lastClr="000000"/>
                          </a:solidFill>
                          <a:effectLst/>
                        </a:rPr>
                        <a:t> Equipment Reference</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Inventory number or unique ID of the instrument concerned</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4243726418"/>
                  </a:ext>
                </a:extLst>
              </a:tr>
              <a:tr h="390583">
                <a:tc>
                  <a:txBody>
                    <a:bodyPr/>
                    <a:lstStyle/>
                    <a:p>
                      <a:pPr algn="l" fontAlgn="ctr"/>
                      <a:r>
                        <a:rPr lang="fr-BE" sz="1400" u="none" strike="noStrike" dirty="0">
                          <a:solidFill>
                            <a:sysClr val="windowText" lastClr="000000"/>
                          </a:solidFill>
                          <a:effectLst/>
                        </a:rPr>
                        <a:t>🔹 </a:t>
                      </a:r>
                      <a:r>
                        <a:rPr lang="fr-BE" sz="1400" u="none" strike="noStrike" dirty="0" err="1">
                          <a:solidFill>
                            <a:sysClr val="windowText" lastClr="000000"/>
                          </a:solidFill>
                          <a:effectLst/>
                        </a:rPr>
                        <a:t>Execution</a:t>
                      </a:r>
                      <a:r>
                        <a:rPr lang="fr-BE" sz="1400" u="none" strike="noStrike" dirty="0">
                          <a:solidFill>
                            <a:sysClr val="windowText" lastClr="000000"/>
                          </a:solidFill>
                          <a:effectLst/>
                        </a:rPr>
                        <a:t> date</a:t>
                      </a:r>
                      <a:endParaRPr lang="fr-BE"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Full date of calibration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2568418123"/>
                  </a:ext>
                </a:extLst>
              </a:tr>
              <a:tr h="390583">
                <a:tc>
                  <a:txBody>
                    <a:bodyPr/>
                    <a:lstStyle/>
                    <a:p>
                      <a:pPr algn="l" fontAlgn="ctr"/>
                      <a:r>
                        <a:rPr lang="fr-FR" sz="1400" u="none" strike="noStrike" dirty="0">
                          <a:solidFill>
                            <a:sysClr val="windowText" lastClr="000000"/>
                          </a:solidFill>
                          <a:effectLst/>
                        </a:rPr>
                        <a:t>🔹 Identity of </a:t>
                      </a:r>
                      <a:r>
                        <a:rPr lang="fr-FR" sz="1400" u="none" strike="noStrike" dirty="0" err="1">
                          <a:solidFill>
                            <a:sysClr val="windowText" lastClr="000000"/>
                          </a:solidFill>
                          <a:effectLst/>
                        </a:rPr>
                        <a:t>competent</a:t>
                      </a:r>
                      <a:r>
                        <a:rPr lang="fr-FR" sz="1400" u="none" strike="noStrike" dirty="0">
                          <a:solidFill>
                            <a:sysClr val="windowText" lastClr="000000"/>
                          </a:solidFill>
                          <a:effectLst/>
                        </a:rPr>
                        <a:t> </a:t>
                      </a:r>
                      <a:r>
                        <a:rPr lang="fr-FR" sz="1400" u="none" strike="noStrike" dirty="0" err="1">
                          <a:solidFill>
                            <a:sysClr val="windowText" lastClr="000000"/>
                          </a:solidFill>
                          <a:effectLst/>
                        </a:rPr>
                        <a:t>person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Name or identifier of the person who performed the calibration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26350606"/>
                  </a:ext>
                </a:extLst>
              </a:tr>
              <a:tr h="390583">
                <a:tc>
                  <a:txBody>
                    <a:bodyPr/>
                    <a:lstStyle/>
                    <a:p>
                      <a:pPr marL="266700" indent="-266700" algn="l" fontAlgn="ctr"/>
                      <a:r>
                        <a:rPr lang="fr-FR" sz="1400" u="none" strike="noStrike" dirty="0">
                          <a:solidFill>
                            <a:sysClr val="windowText" lastClr="000000"/>
                          </a:solidFill>
                          <a:effectLst/>
                        </a:rPr>
                        <a:t>🔹 </a:t>
                      </a:r>
                      <a:r>
                        <a:rPr lang="en-US" sz="1400" u="none" strike="noStrike" dirty="0">
                          <a:solidFill>
                            <a:sysClr val="windowText" lastClr="000000"/>
                          </a:solidFill>
                          <a:effectLst/>
                        </a:rPr>
                        <a:t>Measuring instrument used for calibration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1">
                        <a:lumMod val="60000"/>
                        <a:lumOff val="40000"/>
                      </a:schemeClr>
                    </a:solidFill>
                  </a:tcPr>
                </a:tc>
                <a:tc>
                  <a:txBody>
                    <a:bodyPr/>
                    <a:lstStyle/>
                    <a:p>
                      <a:pPr marL="88900" indent="0" algn="l" fontAlgn="ctr"/>
                      <a:r>
                        <a:rPr lang="en-US" sz="1400" u="none" strike="noStrike" dirty="0">
                          <a:solidFill>
                            <a:sysClr val="windowText" lastClr="000000"/>
                          </a:solidFill>
                          <a:effectLst/>
                        </a:rPr>
                        <a:t>Must include the </a:t>
                      </a:r>
                      <a:r>
                        <a:rPr lang="en-US" sz="1400" u="sng" strike="noStrike" dirty="0">
                          <a:solidFill>
                            <a:sysClr val="windowText" lastClr="000000"/>
                          </a:solidFill>
                          <a:effectLst/>
                        </a:rPr>
                        <a:t>model</a:t>
                      </a:r>
                      <a:r>
                        <a:rPr lang="en-US" sz="1400" u="none" strike="noStrike" dirty="0">
                          <a:solidFill>
                            <a:sysClr val="windowText" lastClr="000000"/>
                          </a:solidFill>
                          <a:effectLst/>
                        </a:rPr>
                        <a:t>, </a:t>
                      </a:r>
                      <a:r>
                        <a:rPr lang="en-US" sz="1400" u="sng" strike="noStrike" dirty="0">
                          <a:solidFill>
                            <a:sysClr val="windowText" lastClr="000000"/>
                          </a:solidFill>
                          <a:effectLst/>
                        </a:rPr>
                        <a:t>identifier</a:t>
                      </a:r>
                      <a:r>
                        <a:rPr lang="en-US" sz="1400" u="none" strike="noStrike" dirty="0">
                          <a:solidFill>
                            <a:sysClr val="windowText" lastClr="000000"/>
                          </a:solidFill>
                          <a:effectLst/>
                        </a:rPr>
                        <a:t>, and </a:t>
                      </a:r>
                      <a:r>
                        <a:rPr lang="en-US" sz="1400" u="sng" strike="noStrike" dirty="0">
                          <a:solidFill>
                            <a:sysClr val="windowText" lastClr="000000"/>
                          </a:solidFill>
                          <a:effectLst/>
                        </a:rPr>
                        <a:t>calibration status</a:t>
                      </a:r>
                      <a:r>
                        <a:rPr lang="en-US" sz="1400" u="none" strike="noStrike" dirty="0">
                          <a:solidFill>
                            <a:sysClr val="windowText" lastClr="000000"/>
                          </a:solidFill>
                          <a:effectLst/>
                        </a:rPr>
                        <a:t> of this instrument (certificate, validity)</a:t>
                      </a:r>
                      <a:r>
                        <a:rPr lang="fr-FR" sz="1400" b="0" i="0" u="none" strike="noStrike" dirty="0">
                          <a:solidFill>
                            <a:sysClr val="windowText" lastClr="000000"/>
                          </a:solidFill>
                          <a:effectLst/>
                          <a:latin typeface="Calibri" panose="020F0502020204030204" pitchFamily="34" charset="0"/>
                        </a:rPr>
                        <a:t>, </a:t>
                      </a:r>
                      <a:r>
                        <a:rPr lang="fr-FR" sz="1400" u="sng" strike="noStrike" kern="1200" dirty="0">
                          <a:solidFill>
                            <a:sysClr val="windowText" lastClr="000000"/>
                          </a:solidFill>
                          <a:effectLst/>
                          <a:latin typeface="+mn-lt"/>
                          <a:ea typeface="+mn-ea"/>
                          <a:cs typeface="+mn-cs"/>
                        </a:rPr>
                        <a:t>measurement </a:t>
                      </a:r>
                      <a:r>
                        <a:rPr lang="fr-FR" sz="1400" u="sng" strike="noStrike" kern="1200" dirty="0" err="1">
                          <a:solidFill>
                            <a:sysClr val="windowText" lastClr="000000"/>
                          </a:solidFill>
                          <a:effectLst/>
                          <a:latin typeface="+mn-lt"/>
                          <a:ea typeface="+mn-ea"/>
                          <a:cs typeface="+mn-cs"/>
                        </a:rPr>
                        <a:t>uncertainty</a:t>
                      </a:r>
                      <a:r>
                        <a:rPr lang="fr-FR" sz="1400" u="none" strike="noStrike" kern="1200" dirty="0">
                          <a:solidFill>
                            <a:sysClr val="windowText" lastClr="000000"/>
                          </a:solidFill>
                          <a:effectLst/>
                          <a:latin typeface="+mn-lt"/>
                          <a:ea typeface="+mn-ea"/>
                          <a:cs typeface="+mn-cs"/>
                        </a:rPr>
                        <a:t> (records </a:t>
                      </a:r>
                      <a:r>
                        <a:rPr lang="fr-FR" sz="1400" u="none" strike="noStrike" kern="1200" dirty="0" err="1">
                          <a:solidFill>
                            <a:sysClr val="windowText" lastClr="000000"/>
                          </a:solidFill>
                          <a:effectLst/>
                          <a:latin typeface="+mn-lt"/>
                          <a:ea typeface="+mn-ea"/>
                          <a:cs typeface="+mn-cs"/>
                        </a:rPr>
                        <a:t>needed</a:t>
                      </a:r>
                      <a:r>
                        <a:rPr lang="fr-FR" sz="1400" u="none" strike="noStrike" kern="1200" dirty="0">
                          <a:solidFill>
                            <a:sysClr val="windowText" lastClr="000000"/>
                          </a:solidFill>
                          <a:effectLst/>
                          <a:latin typeface="+mn-lt"/>
                          <a:ea typeface="+mn-ea"/>
                          <a:cs typeface="+mn-cs"/>
                        </a:rPr>
                        <a:t>)</a:t>
                      </a:r>
                      <a:endParaRPr lang="en-US" sz="1400" u="none" strike="noStrike" kern="1200" dirty="0">
                        <a:solidFill>
                          <a:sysClr val="windowText" lastClr="000000"/>
                        </a:solidFill>
                        <a:effectLst/>
                        <a:latin typeface="+mn-lt"/>
                        <a:ea typeface="+mn-ea"/>
                        <a:cs typeface="+mn-cs"/>
                      </a:endParaRPr>
                    </a:p>
                  </a:txBody>
                  <a:tcPr marL="8810" marR="8810" marT="8810" marB="0" anchor="ctr">
                    <a:solidFill>
                      <a:schemeClr val="accent1">
                        <a:lumMod val="60000"/>
                        <a:lumOff val="40000"/>
                      </a:schemeClr>
                    </a:solidFill>
                  </a:tcPr>
                </a:tc>
                <a:extLst>
                  <a:ext uri="{0D108BD9-81ED-4DB2-BD59-A6C34878D82A}">
                    <a16:rowId xmlns:a16="http://schemas.microsoft.com/office/drawing/2014/main" val="3310503167"/>
                  </a:ext>
                </a:extLst>
              </a:tr>
              <a:tr h="390583">
                <a:tc>
                  <a:txBody>
                    <a:bodyPr/>
                    <a:lstStyle/>
                    <a:p>
                      <a:pPr algn="l" fontAlgn="ctr"/>
                      <a:r>
                        <a:rPr lang="fr-BE" sz="1400" u="none" strike="noStrike" dirty="0">
                          <a:solidFill>
                            <a:sysClr val="windowText" lastClr="000000"/>
                          </a:solidFill>
                          <a:effectLst/>
                        </a:rPr>
                        <a:t>🔹 </a:t>
                      </a:r>
                      <a:r>
                        <a:rPr lang="fr-BE" sz="1400" u="none" strike="noStrike" dirty="0" err="1">
                          <a:solidFill>
                            <a:sysClr val="windowText" lastClr="000000"/>
                          </a:solidFill>
                          <a:effectLst/>
                        </a:rPr>
                        <a:t>Results</a:t>
                      </a:r>
                      <a:endParaRPr lang="fr-BE"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Measured values, before/after adjustment if applicable</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1191522882"/>
                  </a:ext>
                </a:extLst>
              </a:tr>
              <a:tr h="695179">
                <a:tc>
                  <a:txBody>
                    <a:bodyPr/>
                    <a:lstStyle/>
                    <a:p>
                      <a:pPr marL="266700" indent="-266700" algn="l" fontAlgn="ctr"/>
                      <a:r>
                        <a:rPr lang="fr-FR" sz="1400" u="none" strike="noStrike" dirty="0">
                          <a:solidFill>
                            <a:sysClr val="windowText" lastClr="000000"/>
                          </a:solidFill>
                          <a:effectLst/>
                        </a:rPr>
                        <a:t>🔹 </a:t>
                      </a:r>
                      <a:r>
                        <a:rPr lang="en-US" sz="1400" u="none" strike="noStrike" dirty="0">
                          <a:solidFill>
                            <a:sysClr val="windowText" lastClr="000000"/>
                          </a:solidFill>
                          <a:effectLst/>
                        </a:rPr>
                        <a:t>Acceptability criteria (maximum permitted deviations</a:t>
                      </a:r>
                      <a:r>
                        <a:rPr lang="fr-FR" sz="1400" u="none" strike="noStrike" dirty="0">
                          <a:solidFill>
                            <a:sysClr val="windowText" lastClr="000000"/>
                          </a:solidFill>
                          <a:effectLst/>
                        </a:rPr>
                        <a:t>)</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1">
                        <a:lumMod val="60000"/>
                        <a:lumOff val="40000"/>
                      </a:schemeClr>
                    </a:solidFill>
                  </a:tcPr>
                </a:tc>
                <a:tc>
                  <a:txBody>
                    <a:bodyPr/>
                    <a:lstStyle/>
                    <a:p>
                      <a:pPr marL="88900" indent="0" algn="l" fontAlgn="ctr"/>
                      <a:r>
                        <a:rPr lang="en-US" sz="1400" u="none" strike="noStrike" dirty="0">
                          <a:solidFill>
                            <a:sysClr val="windowText" lastClr="000000"/>
                          </a:solidFill>
                          <a:effectLst/>
                        </a:rPr>
                        <a:t>Tolerance limits used </a:t>
                      </a:r>
                      <a:r>
                        <a:rPr lang="en-US" sz="1400" u="none" strike="noStrike" dirty="0">
                          <a:solidFill>
                            <a:sysClr val="windowText" lastClr="000000"/>
                          </a:solidFill>
                          <a:effectLst/>
                          <a:sym typeface="Wingdings" panose="05000000000000000000" pitchFamily="2" charset="2"/>
                        </a:rPr>
                        <a:t>to decide on which actions should be undertaken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1">
                        <a:lumMod val="60000"/>
                        <a:lumOff val="40000"/>
                      </a:schemeClr>
                    </a:solidFill>
                  </a:tcPr>
                </a:tc>
                <a:extLst>
                  <a:ext uri="{0D108BD9-81ED-4DB2-BD59-A6C34878D82A}">
                    <a16:rowId xmlns:a16="http://schemas.microsoft.com/office/drawing/2014/main" val="3856970496"/>
                  </a:ext>
                </a:extLst>
              </a:tr>
              <a:tr h="390583">
                <a:tc>
                  <a:txBody>
                    <a:bodyPr/>
                    <a:lstStyle/>
                    <a:p>
                      <a:pPr algn="l" fontAlgn="ctr"/>
                      <a:r>
                        <a:rPr lang="fr-BE" sz="1400" u="none" strike="noStrike" dirty="0">
                          <a:solidFill>
                            <a:sysClr val="windowText" lastClr="000000"/>
                          </a:solidFill>
                          <a:effectLst/>
                        </a:rPr>
                        <a:t>🔹 Calibration Conclusion</a:t>
                      </a:r>
                      <a:endParaRPr lang="fr-BE"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Indicate whether compliant/not conforming to the defined criteria (with </a:t>
                      </a:r>
                      <a:r>
                        <a:rPr lang="fr-FR" sz="1400" u="sng" strike="noStrike" kern="1200" dirty="0">
                          <a:solidFill>
                            <a:sysClr val="windowText" lastClr="000000"/>
                          </a:solidFill>
                          <a:effectLst/>
                          <a:latin typeface="+mn-lt"/>
                          <a:ea typeface="+mn-ea"/>
                          <a:cs typeface="+mn-cs"/>
                        </a:rPr>
                        <a:t>measurement </a:t>
                      </a:r>
                      <a:r>
                        <a:rPr lang="fr-FR" sz="1400" u="sng" strike="noStrike" kern="1200" dirty="0" err="1">
                          <a:solidFill>
                            <a:sysClr val="windowText" lastClr="000000"/>
                          </a:solidFill>
                          <a:effectLst/>
                          <a:latin typeface="+mn-lt"/>
                          <a:ea typeface="+mn-ea"/>
                          <a:cs typeface="+mn-cs"/>
                        </a:rPr>
                        <a:t>uncertainty</a:t>
                      </a:r>
                      <a:r>
                        <a:rPr lang="fr-FR" sz="1400" u="none" strike="noStrike" kern="1200" dirty="0">
                          <a:solidFill>
                            <a:sysClr val="windowText" lastClr="000000"/>
                          </a:solidFill>
                          <a:effectLst/>
                          <a:latin typeface="+mn-lt"/>
                          <a:ea typeface="+mn-ea"/>
                          <a:cs typeface="+mn-cs"/>
                        </a:rPr>
                        <a:t>)</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2429254156"/>
                  </a:ext>
                </a:extLst>
              </a:tr>
              <a:tr h="390583">
                <a:tc>
                  <a:txBody>
                    <a:bodyPr/>
                    <a:lstStyle/>
                    <a:p>
                      <a:pPr algn="l" fontAlgn="ctr"/>
                      <a:r>
                        <a:rPr lang="fr-FR" sz="1400" u="none" strike="noStrike" kern="1200" dirty="0">
                          <a:solidFill>
                            <a:sysClr val="windowText" lastClr="000000"/>
                          </a:solidFill>
                          <a:effectLst/>
                          <a:latin typeface="+mn-lt"/>
                          <a:ea typeface="+mn-ea"/>
                          <a:cs typeface="+mn-cs"/>
                        </a:rPr>
                        <a:t>🔹 Equipment Release Date</a:t>
                      </a: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If applicable, when the instrument is returned to service</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3966627589"/>
                  </a:ext>
                </a:extLst>
              </a:tr>
              <a:tr h="390583">
                <a:tc>
                  <a:txBody>
                    <a:bodyPr/>
                    <a:lstStyle/>
                    <a:p>
                      <a:pPr algn="l" fontAlgn="ctr"/>
                      <a:r>
                        <a:rPr lang="en-US" sz="1400" u="none" strike="noStrike" kern="1200" dirty="0">
                          <a:solidFill>
                            <a:sysClr val="windowText" lastClr="000000"/>
                          </a:solidFill>
                          <a:effectLst/>
                          <a:latin typeface="+mn-lt"/>
                          <a:ea typeface="+mn-ea"/>
                          <a:cs typeface="+mn-cs"/>
                        </a:rPr>
                        <a:t>🔹 </a:t>
                      </a:r>
                      <a:r>
                        <a:rPr lang="en-US" sz="1400" u="none" strike="noStrike" kern="1200" dirty="0">
                          <a:solidFill>
                            <a:sysClr val="windowText" lastClr="000000"/>
                          </a:solidFill>
                          <a:effectLst/>
                          <a:latin typeface="+mn-lt"/>
                          <a:ea typeface="+mn-ea"/>
                          <a:cs typeface="+mn-cs"/>
                          <a:sym typeface="Wingdings" panose="05000000000000000000" pitchFamily="2" charset="2"/>
                        </a:rPr>
                        <a:t>Specified intervals</a:t>
                      </a:r>
                      <a:r>
                        <a:rPr lang="en-US" sz="1400" u="none" strike="noStrike" kern="1200" dirty="0">
                          <a:solidFill>
                            <a:sysClr val="windowText" lastClr="000000"/>
                          </a:solidFill>
                          <a:effectLst/>
                          <a:latin typeface="+mn-lt"/>
                          <a:ea typeface="+mn-ea"/>
                          <a:cs typeface="+mn-cs"/>
                        </a:rPr>
                        <a:t> of its calibration</a:t>
                      </a:r>
                      <a:endParaRPr lang="fr-FR" sz="1400" u="none" strike="noStrike" kern="1200" dirty="0">
                        <a:solidFill>
                          <a:sysClr val="windowText" lastClr="000000"/>
                        </a:solidFill>
                        <a:effectLst/>
                        <a:latin typeface="+mn-lt"/>
                        <a:ea typeface="+mn-ea"/>
                        <a:cs typeface="+mn-cs"/>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Expected periodicity and planning of future calibration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2099943146"/>
                  </a:ext>
                </a:extLst>
              </a:tr>
              <a:tr h="695179">
                <a:tc>
                  <a:txBody>
                    <a:bodyPr/>
                    <a:lstStyle/>
                    <a:p>
                      <a:pPr algn="l" fontAlgn="ctr"/>
                      <a:r>
                        <a:rPr lang="fr-BE" sz="1400" u="none" strike="noStrike" dirty="0">
                          <a:solidFill>
                            <a:sysClr val="windowText" lastClr="000000"/>
                          </a:solidFill>
                          <a:effectLst/>
                        </a:rPr>
                        <a:t>🔹 Possible corrective actions</a:t>
                      </a:r>
                      <a:endParaRPr lang="fr-BE"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1">
                        <a:lumMod val="60000"/>
                        <a:lumOff val="40000"/>
                      </a:schemeClr>
                    </a:solidFill>
                  </a:tcPr>
                </a:tc>
                <a:tc>
                  <a:txBody>
                    <a:bodyPr/>
                    <a:lstStyle/>
                    <a:p>
                      <a:pPr marL="88900" indent="0" algn="l" fontAlgn="ctr"/>
                      <a:r>
                        <a:rPr lang="en-US" sz="1400" u="none" strike="noStrike" dirty="0">
                          <a:solidFill>
                            <a:sysClr val="windowText" lastClr="000000"/>
                          </a:solidFill>
                          <a:effectLst/>
                        </a:rPr>
                        <a:t>If calibration fails: measures taken + impact analysis (revision of disseminated results, traceability of batches)</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1">
                        <a:lumMod val="60000"/>
                        <a:lumOff val="40000"/>
                      </a:schemeClr>
                    </a:solidFill>
                  </a:tcPr>
                </a:tc>
                <a:extLst>
                  <a:ext uri="{0D108BD9-81ED-4DB2-BD59-A6C34878D82A}">
                    <a16:rowId xmlns:a16="http://schemas.microsoft.com/office/drawing/2014/main" val="3735305847"/>
                  </a:ext>
                </a:extLst>
              </a:tr>
            </a:tbl>
          </a:graphicData>
        </a:graphic>
      </p:graphicFrame>
      <p:sp>
        <p:nvSpPr>
          <p:cNvPr id="5" name="Rectangle 4">
            <a:extLst>
              <a:ext uri="{FF2B5EF4-FFF2-40B4-BE49-F238E27FC236}">
                <a16:creationId xmlns:a16="http://schemas.microsoft.com/office/drawing/2014/main" id="{29AB66C4-B643-4A42-9727-12E4E325D6EF}"/>
              </a:ext>
            </a:extLst>
          </p:cNvPr>
          <p:cNvSpPr/>
          <p:nvPr/>
        </p:nvSpPr>
        <p:spPr>
          <a:xfrm>
            <a:off x="197851" y="6085048"/>
            <a:ext cx="11756572" cy="646331"/>
          </a:xfrm>
          <a:prstGeom prst="rect">
            <a:avLst/>
          </a:prstGeom>
          <a:solidFill>
            <a:srgbClr val="FFFF00"/>
          </a:solidFill>
        </p:spPr>
        <p:txBody>
          <a:bodyPr wrap="square">
            <a:spAutoFit/>
          </a:bodyPr>
          <a:lstStyle/>
          <a:p>
            <a:pPr lvl="0" algn="ctr"/>
            <a:r>
              <a:rPr kumimoji="0" lang="fr-B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sym typeface="Wingdings" panose="05000000000000000000" pitchFamily="2" charset="2"/>
              </a:rPr>
              <a:t> </a:t>
            </a:r>
            <a:r>
              <a:rPr lang="en-US" b="1" dirty="0">
                <a:solidFill>
                  <a:prstClr val="black"/>
                </a:solidFill>
                <a:latin typeface="Arial" panose="020B0604020202020204" pitchFamily="34" charset="0"/>
                <a:ea typeface="Calibri" panose="020F0502020204030204" pitchFamily="34" charset="0"/>
              </a:rPr>
              <a:t>if no accredited external </a:t>
            </a:r>
            <a:r>
              <a:rPr lang="en-US" dirty="0">
                <a:solidFill>
                  <a:prstClr val="black"/>
                </a:solidFill>
                <a:latin typeface="Arial" panose="020B0604020202020204" pitchFamily="34" charset="0"/>
                <a:ea typeface="Calibri" panose="020F0502020204030204" pitchFamily="34" charset="0"/>
              </a:rPr>
              <a:t>supplier available (= National Standards Service or ISO17025),
</a:t>
            </a:r>
            <a:r>
              <a:rPr lang="en-US" b="1" dirty="0">
                <a:solidFill>
                  <a:prstClr val="black"/>
                </a:solidFill>
                <a:latin typeface="Arial" panose="020B0604020202020204" pitchFamily="34" charset="0"/>
                <a:ea typeface="Calibri" panose="020F0502020204030204" pitchFamily="34" charset="0"/>
              </a:rPr>
              <a:t>The laboratory is responsible </a:t>
            </a:r>
            <a:r>
              <a:rPr lang="en-US" dirty="0">
                <a:solidFill>
                  <a:prstClr val="black"/>
                </a:solidFill>
                <a:latin typeface="Arial" panose="020B0604020202020204" pitchFamily="34" charset="0"/>
                <a:ea typeface="Calibri" panose="020F0502020204030204" pitchFamily="34" charset="0"/>
              </a:rPr>
              <a:t>for demonstrating compliance</a:t>
            </a:r>
            <a:endParaRPr kumimoji="0" lang="fr-BE"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425624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729CD630-8934-4FD4-B5C2-8FDA65625E62}"/>
              </a:ext>
            </a:extLst>
          </p:cNvPr>
          <p:cNvSpPr txBox="1"/>
          <p:nvPr/>
        </p:nvSpPr>
        <p:spPr>
          <a:xfrm>
            <a:off x="0" y="128337"/>
            <a:ext cx="12192001" cy="1015663"/>
          </a:xfrm>
          <a:prstGeom prst="rect">
            <a:avLst/>
          </a:prstGeom>
          <a:noFill/>
        </p:spPr>
        <p:txBody>
          <a:bodyPr wrap="square" rtlCol="0">
            <a:spAutoFit/>
          </a:bodyPr>
          <a:lstStyle/>
          <a:p>
            <a:r>
              <a:rPr lang="en-US" sz="2400" b="1" dirty="0">
                <a:solidFill>
                  <a:schemeClr val="accent1"/>
                </a:solidFill>
              </a:rPr>
              <a:t>Example of Calibration:</a:t>
            </a:r>
          </a:p>
          <a:p>
            <a:endParaRPr lang="en-US" b="1" dirty="0">
              <a:solidFill>
                <a:srgbClr val="FFC000"/>
              </a:solidFill>
            </a:endParaRPr>
          </a:p>
          <a:p>
            <a:r>
              <a:rPr lang="en-US" b="1" dirty="0">
                <a:solidFill>
                  <a:srgbClr val="FFC000"/>
                </a:solidFill>
              </a:rPr>
              <a:t>Compliance rule </a:t>
            </a:r>
            <a:r>
              <a:rPr lang="en-US" b="1" dirty="0"/>
              <a:t>= overall measurement uncertainty + bias &lt; Maximum Permissible Error </a:t>
            </a:r>
          </a:p>
        </p:txBody>
      </p:sp>
      <p:pic>
        <p:nvPicPr>
          <p:cNvPr id="12" name="Image 11">
            <a:extLst>
              <a:ext uri="{FF2B5EF4-FFF2-40B4-BE49-F238E27FC236}">
                <a16:creationId xmlns:a16="http://schemas.microsoft.com/office/drawing/2014/main" id="{7210751A-5F01-4C54-A991-606619134F61}"/>
              </a:ext>
            </a:extLst>
          </p:cNvPr>
          <p:cNvPicPr>
            <a:picLocks noChangeAspect="1"/>
          </p:cNvPicPr>
          <p:nvPr/>
        </p:nvPicPr>
        <p:blipFill>
          <a:blip r:embed="rId3"/>
          <a:stretch>
            <a:fillRect/>
          </a:stretch>
        </p:blipFill>
        <p:spPr>
          <a:xfrm>
            <a:off x="1342361" y="1480865"/>
            <a:ext cx="9507277" cy="3896269"/>
          </a:xfrm>
          <a:prstGeom prst="rect">
            <a:avLst/>
          </a:prstGeom>
        </p:spPr>
      </p:pic>
    </p:spTree>
    <p:extLst>
      <p:ext uri="{BB962C8B-B14F-4D97-AF65-F5344CB8AC3E}">
        <p14:creationId xmlns:p14="http://schemas.microsoft.com/office/powerpoint/2010/main" val="81980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0" y="0"/>
            <a:ext cx="12192000" cy="6192982"/>
          </a:xfrm>
        </p:spPr>
        <p:txBody>
          <a:bodyPr>
            <a:normAutofit/>
          </a:bodyPr>
          <a:lstStyle/>
          <a:p>
            <a:pPr marL="0" indent="0">
              <a:lnSpc>
                <a:spcPct val="150000"/>
              </a:lnSpc>
              <a:buNone/>
            </a:pPr>
            <a:r>
              <a:rPr sz="2400" dirty="0">
                <a:solidFill>
                  <a:schemeClr val="accent1"/>
                </a:solidFill>
              </a:rPr>
              <a:t>If </a:t>
            </a:r>
            <a:r>
              <a:rPr lang="fr-BE" sz="2400" dirty="0">
                <a:solidFill>
                  <a:schemeClr val="accent1"/>
                </a:solidFill>
              </a:rPr>
              <a:t>C</a:t>
            </a:r>
            <a:r>
              <a:rPr sz="2400" dirty="0" err="1">
                <a:solidFill>
                  <a:schemeClr val="accent1"/>
                </a:solidFill>
              </a:rPr>
              <a:t>alibration</a:t>
            </a:r>
            <a:r>
              <a:rPr lang="fr-BE" sz="2400" dirty="0">
                <a:solidFill>
                  <a:schemeClr val="accent1"/>
                </a:solidFill>
              </a:rPr>
              <a:t>/</a:t>
            </a:r>
            <a:r>
              <a:rPr lang="fr-BE" sz="2400" dirty="0" err="1">
                <a:solidFill>
                  <a:schemeClr val="accent1"/>
                </a:solidFill>
              </a:rPr>
              <a:t>Verification</a:t>
            </a:r>
            <a:r>
              <a:rPr sz="2400" dirty="0">
                <a:solidFill>
                  <a:schemeClr val="accent1"/>
                </a:solidFill>
              </a:rPr>
              <a:t> result is </a:t>
            </a:r>
            <a:r>
              <a:rPr lang="en-US" sz="2400" u="sng" dirty="0">
                <a:solidFill>
                  <a:schemeClr val="accent1"/>
                </a:solidFill>
              </a:rPr>
              <a:t>outside criteria defined by the lab</a:t>
            </a:r>
            <a:r>
              <a:rPr sz="2400" dirty="0">
                <a:solidFill>
                  <a:schemeClr val="accent1"/>
                </a:solidFill>
              </a:rPr>
              <a:t>:</a:t>
            </a:r>
          </a:p>
          <a:p>
            <a:pPr>
              <a:lnSpc>
                <a:spcPct val="150000"/>
              </a:lnSpc>
            </a:pPr>
            <a:r>
              <a:rPr lang="en-US" sz="2400" dirty="0"/>
              <a:t>Analysis: </a:t>
            </a:r>
            <a:r>
              <a:rPr lang="en-US" sz="2400" dirty="0">
                <a:solidFill>
                  <a:srgbClr val="FFFF00"/>
                </a:solidFill>
              </a:rPr>
              <a:t>root cause, extent + impact </a:t>
            </a:r>
            <a:r>
              <a:rPr lang="en-US" sz="2400" dirty="0"/>
              <a:t>(take into account as found and as left) </a:t>
            </a:r>
          </a:p>
          <a:p>
            <a:pPr>
              <a:lnSpc>
                <a:spcPct val="150000"/>
              </a:lnSpc>
            </a:pPr>
            <a:r>
              <a:rPr lang="en-US" sz="2400" dirty="0">
                <a:solidFill>
                  <a:srgbClr val="FFFF00"/>
                </a:solidFill>
              </a:rPr>
              <a:t>Document</a:t>
            </a:r>
            <a:r>
              <a:rPr lang="en-US" sz="2400" dirty="0"/>
              <a:t> corrections and corrective </a:t>
            </a:r>
            <a:r>
              <a:rPr lang="en-US" sz="2400" dirty="0">
                <a:solidFill>
                  <a:srgbClr val="FFFF00"/>
                </a:solidFill>
              </a:rPr>
              <a:t>actions</a:t>
            </a:r>
            <a:r>
              <a:rPr lang="en-US" sz="2400" dirty="0"/>
              <a:t> (adjustment, re-calibration, …) </a:t>
            </a:r>
          </a:p>
          <a:p>
            <a:pPr marL="457200" lvl="1" indent="0">
              <a:lnSpc>
                <a:spcPct val="150000"/>
              </a:lnSpc>
              <a:buNone/>
            </a:pPr>
            <a:r>
              <a:rPr lang="en-US" sz="1600" dirty="0"/>
              <a:t>(Help ? </a:t>
            </a:r>
            <a:r>
              <a:rPr lang="en-US" sz="1600" dirty="0">
                <a:sym typeface="Wingdings" panose="05000000000000000000" pitchFamily="2" charset="2"/>
              </a:rPr>
              <a:t> </a:t>
            </a:r>
            <a:r>
              <a:rPr lang="en-US" sz="1600" dirty="0"/>
              <a:t>Guidelines ILAC  G24)</a:t>
            </a:r>
          </a:p>
        </p:txBody>
      </p:sp>
      <p:pic>
        <p:nvPicPr>
          <p:cNvPr id="2" name="Image 1">
            <a:extLst>
              <a:ext uri="{FF2B5EF4-FFF2-40B4-BE49-F238E27FC236}">
                <a16:creationId xmlns:a16="http://schemas.microsoft.com/office/drawing/2014/main" id="{0C4D292F-9DEC-4EF2-A2DC-87B23A228148}"/>
              </a:ext>
            </a:extLst>
          </p:cNvPr>
          <p:cNvPicPr>
            <a:picLocks noChangeAspect="1"/>
          </p:cNvPicPr>
          <p:nvPr/>
        </p:nvPicPr>
        <p:blipFill>
          <a:blip r:embed="rId3"/>
          <a:stretch>
            <a:fillRect/>
          </a:stretch>
        </p:blipFill>
        <p:spPr>
          <a:xfrm>
            <a:off x="2110829" y="2819400"/>
            <a:ext cx="7970342" cy="2456269"/>
          </a:xfrm>
          <a:prstGeom prst="rect">
            <a:avLst/>
          </a:prstGeom>
        </p:spPr>
      </p:pic>
      <p:sp>
        <p:nvSpPr>
          <p:cNvPr id="3" name="ZoneTexte 2">
            <a:extLst>
              <a:ext uri="{FF2B5EF4-FFF2-40B4-BE49-F238E27FC236}">
                <a16:creationId xmlns:a16="http://schemas.microsoft.com/office/drawing/2014/main" id="{4FA812F8-4AFF-44CD-B664-D3C5E307196F}"/>
              </a:ext>
            </a:extLst>
          </p:cNvPr>
          <p:cNvSpPr txBox="1"/>
          <p:nvPr/>
        </p:nvSpPr>
        <p:spPr>
          <a:xfrm>
            <a:off x="116115" y="6120410"/>
            <a:ext cx="11187422" cy="646331"/>
          </a:xfrm>
          <a:prstGeom prst="rect">
            <a:avLst/>
          </a:prstGeom>
          <a:noFill/>
        </p:spPr>
        <p:txBody>
          <a:bodyPr wrap="none" rtlCol="0">
            <a:spAutoFit/>
          </a:bodyPr>
          <a:lstStyle/>
          <a:p>
            <a:r>
              <a:rPr lang="fr-BE" sz="2800" b="1" dirty="0">
                <a:solidFill>
                  <a:schemeClr val="accent1"/>
                </a:solidFill>
                <a:latin typeface="Lato"/>
              </a:rPr>
              <a:t>G24</a:t>
            </a:r>
            <a:r>
              <a:rPr lang="fr-BE" sz="2800" b="1" dirty="0">
                <a:latin typeface="Lato"/>
              </a:rPr>
              <a:t>: </a:t>
            </a:r>
            <a:r>
              <a:rPr lang="en-US" sz="2000" dirty="0"/>
              <a:t>“Guidelines for the determination of </a:t>
            </a:r>
            <a:r>
              <a:rPr lang="en-US" sz="2000" dirty="0">
                <a:solidFill>
                  <a:srgbClr val="FFFF00"/>
                </a:solidFill>
              </a:rPr>
              <a:t>calibration intervals </a:t>
            </a:r>
            <a:r>
              <a:rPr lang="en-US" sz="2000" dirty="0"/>
              <a:t>of m</a:t>
            </a:r>
            <a:r>
              <a:rPr lang="fr-BE" sz="2000" dirty="0" err="1"/>
              <a:t>easuring</a:t>
            </a:r>
            <a:r>
              <a:rPr lang="fr-BE" sz="2000" dirty="0"/>
              <a:t> instruments”</a:t>
            </a:r>
            <a:r>
              <a:rPr lang="fr-BE" sz="3600" b="1" dirty="0">
                <a:latin typeface="Lato"/>
              </a:rPr>
              <a:t> </a:t>
            </a:r>
            <a:r>
              <a:rPr lang="en-US" sz="2000" dirty="0"/>
              <a:t>)</a:t>
            </a:r>
            <a:endParaRPr lang="fr-BE" sz="2000" dirty="0"/>
          </a:p>
        </p:txBody>
      </p:sp>
    </p:spTree>
    <p:extLst>
      <p:ext uri="{BB962C8B-B14F-4D97-AF65-F5344CB8AC3E}">
        <p14:creationId xmlns:p14="http://schemas.microsoft.com/office/powerpoint/2010/main" val="23770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0" y="0"/>
            <a:ext cx="12192000" cy="6858000"/>
          </a:xfrm>
        </p:spPr>
        <p:txBody>
          <a:bodyPr>
            <a:normAutofit fontScale="92500" lnSpcReduction="20000"/>
          </a:bodyPr>
          <a:lstStyle/>
          <a:p>
            <a:pPr marL="0" indent="0">
              <a:lnSpc>
                <a:spcPct val="200000"/>
              </a:lnSpc>
              <a:buNone/>
            </a:pPr>
            <a:r>
              <a:rPr lang="fr-BE" sz="2800" b="1" dirty="0">
                <a:solidFill>
                  <a:schemeClr val="accent1"/>
                </a:solidFill>
              </a:rPr>
              <a:t>Conclusion</a:t>
            </a:r>
          </a:p>
          <a:p>
            <a:pPr lvl="0">
              <a:lnSpc>
                <a:spcPct val="200000"/>
              </a:lnSpc>
            </a:pPr>
            <a:r>
              <a:rPr lang="en-US" dirty="0">
                <a:solidFill>
                  <a:srgbClr val="FFC000"/>
                </a:solidFill>
              </a:rPr>
              <a:t>Harmonization</a:t>
            </a:r>
            <a:r>
              <a:rPr lang="en-US" dirty="0"/>
              <a:t> of </a:t>
            </a:r>
            <a:r>
              <a:rPr lang="en-US" u="sng" dirty="0"/>
              <a:t>Comments of practical guidelines </a:t>
            </a:r>
            <a:r>
              <a:rPr lang="en-US" dirty="0"/>
              <a:t>with ISO15189 + BELAC </a:t>
            </a:r>
            <a:r>
              <a:rPr lang="en-US" dirty="0" err="1"/>
              <a:t>requirents</a:t>
            </a:r>
            <a:r>
              <a:rPr lang="en-US" dirty="0"/>
              <a:t>, </a:t>
            </a:r>
          </a:p>
          <a:p>
            <a:pPr marL="0" indent="0">
              <a:lnSpc>
                <a:spcPct val="200000"/>
              </a:lnSpc>
              <a:buNone/>
            </a:pPr>
            <a:r>
              <a:rPr lang="en-US" dirty="0"/>
              <a:t>    Leading to increased rigor and action for all analyses.</a:t>
            </a:r>
          </a:p>
          <a:p>
            <a:pPr>
              <a:lnSpc>
                <a:spcPct val="200000"/>
              </a:lnSpc>
            </a:pPr>
            <a:r>
              <a:rPr lang="en-US" dirty="0">
                <a:solidFill>
                  <a:srgbClr val="FFC000"/>
                </a:solidFill>
              </a:rPr>
              <a:t>Globally, new precisions</a:t>
            </a:r>
            <a:r>
              <a:rPr lang="en-US" dirty="0"/>
              <a:t> on </a:t>
            </a:r>
            <a:r>
              <a:rPr lang="en-US" dirty="0">
                <a:solidFill>
                  <a:srgbClr val="FFFF00"/>
                </a:solidFill>
              </a:rPr>
              <a:t>frequency</a:t>
            </a:r>
            <a:r>
              <a:rPr lang="en-US" dirty="0"/>
              <a:t>, </a:t>
            </a:r>
            <a:r>
              <a:rPr lang="en-US" dirty="0">
                <a:solidFill>
                  <a:srgbClr val="FFFF00"/>
                </a:solidFill>
              </a:rPr>
              <a:t>certified materials</a:t>
            </a:r>
            <a:r>
              <a:rPr lang="en-US" dirty="0"/>
              <a:t>, </a:t>
            </a:r>
            <a:r>
              <a:rPr lang="en-US" dirty="0">
                <a:solidFill>
                  <a:srgbClr val="FFFF00"/>
                </a:solidFill>
              </a:rPr>
              <a:t>to analyze the impact </a:t>
            </a:r>
            <a:r>
              <a:rPr lang="en-US" dirty="0"/>
              <a:t>on patient outcomes (results),specific traceability requirement (</a:t>
            </a:r>
            <a:r>
              <a:rPr lang="en-US" dirty="0">
                <a:solidFill>
                  <a:srgbClr val="FFFF00"/>
                </a:solidFill>
              </a:rPr>
              <a:t> semi-quantitative and qualitative </a:t>
            </a:r>
            <a:r>
              <a:rPr lang="en-US" dirty="0"/>
              <a:t>methods)</a:t>
            </a:r>
          </a:p>
          <a:p>
            <a:pPr>
              <a:lnSpc>
                <a:spcPct val="200000"/>
              </a:lnSpc>
            </a:pPr>
            <a:r>
              <a:rPr lang="en-US" dirty="0">
                <a:solidFill>
                  <a:srgbClr val="FFC000"/>
                </a:solidFill>
              </a:rPr>
              <a:t>ILAC guidelines </a:t>
            </a:r>
            <a:r>
              <a:rPr lang="en-US" dirty="0"/>
              <a:t>are </a:t>
            </a:r>
            <a:r>
              <a:rPr lang="en-US" dirty="0">
                <a:solidFill>
                  <a:srgbClr val="FFFF00"/>
                </a:solidFill>
              </a:rPr>
              <a:t>free</a:t>
            </a:r>
            <a:r>
              <a:rPr lang="en-US" dirty="0"/>
              <a:t> and provide </a:t>
            </a:r>
            <a:r>
              <a:rPr lang="en-US" dirty="0">
                <a:solidFill>
                  <a:srgbClr val="FFFF00"/>
                </a:solidFill>
              </a:rPr>
              <a:t>valuable assistance (</a:t>
            </a:r>
            <a:r>
              <a:rPr lang="en-US" dirty="0"/>
              <a:t>e.g. </a:t>
            </a:r>
            <a:r>
              <a:rPr lang="en-US" dirty="0">
                <a:solidFill>
                  <a:schemeClr val="accent1"/>
                </a:solidFill>
              </a:rPr>
              <a:t>G24</a:t>
            </a:r>
            <a:r>
              <a:rPr lang="en-US" dirty="0"/>
              <a:t>).</a:t>
            </a:r>
          </a:p>
          <a:p>
            <a:pPr lvl="0">
              <a:lnSpc>
                <a:spcPct val="200000"/>
              </a:lnSpc>
            </a:pPr>
            <a:r>
              <a:rPr lang="en-US" dirty="0">
                <a:solidFill>
                  <a:srgbClr val="FFC000"/>
                </a:solidFill>
              </a:rPr>
              <a:t>To summarize </a:t>
            </a:r>
            <a:r>
              <a:rPr lang="en-US" dirty="0"/>
              <a:t>advised steps:</a:t>
            </a:r>
          </a:p>
          <a:p>
            <a:pPr lvl="1">
              <a:lnSpc>
                <a:spcPct val="200000"/>
              </a:lnSpc>
            </a:pPr>
            <a:r>
              <a:rPr lang="en-US" dirty="0">
                <a:sym typeface="Wingdings" panose="05000000000000000000" pitchFamily="2" charset="2"/>
              </a:rPr>
              <a:t> </a:t>
            </a:r>
            <a:r>
              <a:rPr lang="en-US" dirty="0">
                <a:solidFill>
                  <a:srgbClr val="FFFF00"/>
                </a:solidFill>
              </a:rPr>
              <a:t>Risk</a:t>
            </a:r>
            <a:r>
              <a:rPr lang="en-US" dirty="0"/>
              <a:t> </a:t>
            </a:r>
            <a:r>
              <a:rPr lang="en-US" dirty="0">
                <a:solidFill>
                  <a:srgbClr val="FFFF00"/>
                </a:solidFill>
              </a:rPr>
              <a:t>assessment</a:t>
            </a:r>
            <a:r>
              <a:rPr lang="en-US" dirty="0"/>
              <a:t> (on patient and service provided) </a:t>
            </a:r>
          </a:p>
          <a:p>
            <a:pPr lvl="1">
              <a:lnSpc>
                <a:spcPct val="200000"/>
              </a:lnSpc>
            </a:pPr>
            <a:r>
              <a:rPr lang="en-US" dirty="0">
                <a:sym typeface="Wingdings" panose="05000000000000000000" pitchFamily="2" charset="2"/>
              </a:rPr>
              <a:t></a:t>
            </a:r>
            <a:r>
              <a:rPr lang="en-US" dirty="0"/>
              <a:t> </a:t>
            </a:r>
            <a:r>
              <a:rPr lang="en-US" dirty="0">
                <a:solidFill>
                  <a:srgbClr val="FFFF00"/>
                </a:solidFill>
              </a:rPr>
              <a:t>Criticality status </a:t>
            </a:r>
          </a:p>
          <a:p>
            <a:pPr lvl="1">
              <a:lnSpc>
                <a:spcPct val="200000"/>
              </a:lnSpc>
            </a:pPr>
            <a:r>
              <a:rPr lang="en-US" dirty="0">
                <a:sym typeface="Wingdings" panose="05000000000000000000" pitchFamily="2" charset="2"/>
              </a:rPr>
              <a:t> </a:t>
            </a:r>
            <a:r>
              <a:rPr lang="en-US" dirty="0">
                <a:solidFill>
                  <a:srgbClr val="FFFF00"/>
                </a:solidFill>
              </a:rPr>
              <a:t>Calibration/verification +</a:t>
            </a:r>
            <a:r>
              <a:rPr lang="en-US" dirty="0"/>
              <a:t> </a:t>
            </a:r>
            <a:r>
              <a:rPr lang="en-US" dirty="0">
                <a:solidFill>
                  <a:srgbClr val="FFFF00"/>
                </a:solidFill>
                <a:sym typeface="Wingdings" panose="05000000000000000000" pitchFamily="2" charset="2"/>
              </a:rPr>
              <a:t>Specified</a:t>
            </a:r>
            <a:r>
              <a:rPr lang="en-US" dirty="0">
                <a:sym typeface="Wingdings" panose="05000000000000000000" pitchFamily="2" charset="2"/>
              </a:rPr>
              <a:t> </a:t>
            </a:r>
            <a:r>
              <a:rPr lang="en-US" dirty="0">
                <a:solidFill>
                  <a:srgbClr val="FFFF00"/>
                </a:solidFill>
                <a:sym typeface="Wingdings" panose="05000000000000000000" pitchFamily="2" charset="2"/>
              </a:rPr>
              <a:t>intervals</a:t>
            </a:r>
            <a:r>
              <a:rPr lang="en-US" dirty="0">
                <a:solidFill>
                  <a:srgbClr val="FFFF00"/>
                </a:solidFill>
              </a:rPr>
              <a:t>  </a:t>
            </a:r>
            <a:r>
              <a:rPr lang="en-US" dirty="0"/>
              <a:t>(&amp; </a:t>
            </a:r>
            <a:r>
              <a:rPr lang="en-US" dirty="0">
                <a:solidFill>
                  <a:srgbClr val="FFFF00"/>
                </a:solidFill>
              </a:rPr>
              <a:t>Records</a:t>
            </a:r>
            <a:r>
              <a:rPr lang="en-US" dirty="0"/>
              <a:t>)</a:t>
            </a:r>
          </a:p>
          <a:p>
            <a:pPr lvl="1">
              <a:lnSpc>
                <a:spcPct val="200000"/>
              </a:lnSpc>
            </a:pPr>
            <a:r>
              <a:rPr lang="en-US" dirty="0">
                <a:sym typeface="Wingdings" panose="05000000000000000000" pitchFamily="2" charset="2"/>
              </a:rPr>
              <a:t> </a:t>
            </a:r>
            <a:r>
              <a:rPr lang="en-US" dirty="0">
                <a:solidFill>
                  <a:srgbClr val="FFFF00"/>
                </a:solidFill>
              </a:rPr>
              <a:t>Actions</a:t>
            </a:r>
            <a:r>
              <a:rPr lang="en-US" dirty="0"/>
              <a:t> (impact analysis, id. root cause) to be taken if is outside criteria defined by the lab (&amp; </a:t>
            </a:r>
            <a:r>
              <a:rPr lang="en-US" dirty="0">
                <a:solidFill>
                  <a:srgbClr val="FFFF00"/>
                </a:solidFill>
              </a:rPr>
              <a:t>Records</a:t>
            </a:r>
            <a:r>
              <a:rPr lang="en-US" dirty="0"/>
              <a:t>)</a:t>
            </a:r>
            <a:endParaRPr lang="en-US" dirty="0">
              <a:solidFill>
                <a:schemeClr val="accent1"/>
              </a:solidFill>
            </a:endParaRPr>
          </a:p>
          <a:p>
            <a:pPr>
              <a:lnSpc>
                <a:spcPct val="200000"/>
              </a:lnSpc>
            </a:pPr>
            <a:endParaRPr lang="fr-BE" sz="1800" u="sng"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59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EB3F23-B176-4A5C-B67A-C61FAC2E1E94}"/>
              </a:ext>
            </a:extLst>
          </p:cNvPr>
          <p:cNvSpPr>
            <a:spLocks noGrp="1"/>
          </p:cNvSpPr>
          <p:nvPr>
            <p:ph idx="1"/>
          </p:nvPr>
        </p:nvSpPr>
        <p:spPr>
          <a:xfrm>
            <a:off x="118707" y="1134373"/>
            <a:ext cx="11875583" cy="3630132"/>
          </a:xfrm>
          <a:ln>
            <a:solidFill>
              <a:schemeClr val="accent1"/>
            </a:solidFill>
          </a:ln>
        </p:spPr>
        <p:txBody>
          <a:bodyPr>
            <a:normAutofit/>
          </a:bodyPr>
          <a:lstStyle/>
          <a:p>
            <a:pPr marL="0" indent="0">
              <a:lnSpc>
                <a:spcPct val="170000"/>
              </a:lnSpc>
              <a:buNone/>
            </a:pPr>
            <a:r>
              <a:rPr lang="fr-BE" sz="2800" b="1" dirty="0">
                <a:solidFill>
                  <a:schemeClr val="accent1"/>
                </a:solidFill>
              </a:rPr>
              <a:t>Plan</a:t>
            </a:r>
            <a:endParaRPr sz="2800" b="1" dirty="0">
              <a:solidFill>
                <a:schemeClr val="accent1"/>
              </a:solidFill>
            </a:endParaRPr>
          </a:p>
          <a:p>
            <a:pPr>
              <a:lnSpc>
                <a:spcPct val="170000"/>
              </a:lnSpc>
            </a:pPr>
            <a:r>
              <a:rPr lang="en-US" sz="2400" dirty="0"/>
              <a:t>Metrological Traceability ?</a:t>
            </a:r>
          </a:p>
          <a:p>
            <a:r>
              <a:rPr lang="en-US" sz="2400" dirty="0"/>
              <a:t>Regulatory standard</a:t>
            </a:r>
          </a:p>
          <a:p>
            <a:r>
              <a:rPr lang="en-US" sz="2400" dirty="0"/>
              <a:t>Voluntary standard </a:t>
            </a:r>
            <a:r>
              <a:rPr lang="en-US" sz="2400" dirty="0">
                <a:sym typeface="Wingdings" panose="05000000000000000000" pitchFamily="2" charset="2"/>
              </a:rPr>
              <a:t> </a:t>
            </a:r>
            <a:r>
              <a:rPr lang="en-US" sz="2400" dirty="0"/>
              <a:t>Steps summarized in practice</a:t>
            </a:r>
          </a:p>
          <a:p>
            <a:r>
              <a:rPr lang="en-US" sz="2400" dirty="0"/>
              <a:t>Directive 2025: what’s new ? + comparison (ISO15189:2022, BELAC 2-003 R4-2022)</a:t>
            </a:r>
          </a:p>
        </p:txBody>
      </p:sp>
    </p:spTree>
    <p:extLst>
      <p:ext uri="{BB962C8B-B14F-4D97-AF65-F5344CB8AC3E}">
        <p14:creationId xmlns:p14="http://schemas.microsoft.com/office/powerpoint/2010/main" val="409434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24DAB22-B7D8-43DE-93D3-A15DB3DE7E39}"/>
              </a:ext>
            </a:extLst>
          </p:cNvPr>
          <p:cNvSpPr>
            <a:spLocks noGrp="1"/>
          </p:cNvSpPr>
          <p:nvPr>
            <p:ph idx="1"/>
          </p:nvPr>
        </p:nvSpPr>
        <p:spPr>
          <a:xfrm>
            <a:off x="1529905" y="1286865"/>
            <a:ext cx="9291215" cy="3450613"/>
          </a:xfrm>
        </p:spPr>
        <p:txBody>
          <a:bodyPr anchor="ctr">
            <a:normAutofit/>
          </a:bodyPr>
          <a:lstStyle/>
          <a:p>
            <a:pPr marL="0" indent="0" algn="ctr">
              <a:buNone/>
            </a:pPr>
            <a:r>
              <a:rPr lang="fr-BE" sz="3600" dirty="0" err="1"/>
              <a:t>Thank</a:t>
            </a:r>
            <a:r>
              <a:rPr lang="fr-BE" sz="3600" dirty="0"/>
              <a:t> </a:t>
            </a:r>
            <a:r>
              <a:rPr lang="fr-BE" sz="3600" dirty="0" err="1"/>
              <a:t>you</a:t>
            </a:r>
            <a:r>
              <a:rPr lang="fr-BE" sz="3600" dirty="0"/>
              <a:t> for </a:t>
            </a:r>
            <a:r>
              <a:rPr lang="fr-BE" sz="3600" dirty="0" err="1"/>
              <a:t>your</a:t>
            </a:r>
            <a:r>
              <a:rPr lang="fr-BE" sz="3600" dirty="0"/>
              <a:t> attention</a:t>
            </a:r>
          </a:p>
        </p:txBody>
      </p:sp>
    </p:spTree>
    <p:extLst>
      <p:ext uri="{BB962C8B-B14F-4D97-AF65-F5344CB8AC3E}">
        <p14:creationId xmlns:p14="http://schemas.microsoft.com/office/powerpoint/2010/main" val="77009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FF5EA7-7505-4A75-9A5E-15563E4EDA93}"/>
              </a:ext>
            </a:extLst>
          </p:cNvPr>
          <p:cNvSpPr/>
          <p:nvPr/>
        </p:nvSpPr>
        <p:spPr>
          <a:xfrm>
            <a:off x="0" y="90750"/>
            <a:ext cx="12192000" cy="4409349"/>
          </a:xfrm>
          <a:prstGeom prst="rect">
            <a:avLst/>
          </a:prstGeom>
        </p:spPr>
        <p:txBody>
          <a:bodyPr wrap="square">
            <a:spAutoFit/>
          </a:bodyPr>
          <a:lstStyle/>
          <a:p>
            <a:pPr>
              <a:lnSpc>
                <a:spcPct val="200000"/>
              </a:lnSpc>
            </a:pPr>
            <a:r>
              <a:rPr lang="fr-BE" sz="2400" b="1" dirty="0">
                <a:latin typeface="Lato"/>
              </a:rPr>
              <a:t>Différentes normes ISO</a:t>
            </a:r>
          </a:p>
          <a:p>
            <a:pPr marL="342900" indent="-342900">
              <a:lnSpc>
                <a:spcPct val="200000"/>
              </a:lnSpc>
              <a:buFont typeface="Arial" panose="020B0604020202020204" pitchFamily="34" charset="0"/>
              <a:buChar char="•"/>
            </a:pPr>
            <a:r>
              <a:rPr lang="fr-BE" sz="2400" dirty="0">
                <a:solidFill>
                  <a:srgbClr val="FFFF00"/>
                </a:solidFill>
                <a:latin typeface="Lato"/>
              </a:rPr>
              <a:t>17025: </a:t>
            </a:r>
            <a:r>
              <a:rPr lang="fr-BE" sz="2400" u="sng" dirty="0">
                <a:solidFill>
                  <a:srgbClr val="FFFF00"/>
                </a:solidFill>
                <a:latin typeface="Lato"/>
              </a:rPr>
              <a:t>laboratoire d’étalonnage</a:t>
            </a:r>
            <a:r>
              <a:rPr lang="fr-BE" sz="2400" dirty="0">
                <a:latin typeface="Lato"/>
              </a:rPr>
              <a:t>, </a:t>
            </a:r>
            <a:r>
              <a:rPr lang="fr-FR" dirty="0"/>
              <a:t>Appareils de mesure (tels que balances, pipettes, thermomètres)</a:t>
            </a:r>
          </a:p>
          <a:p>
            <a:pPr marL="342900" indent="-342900">
              <a:lnSpc>
                <a:spcPct val="200000"/>
              </a:lnSpc>
              <a:buFont typeface="Arial" panose="020B0604020202020204" pitchFamily="34" charset="0"/>
              <a:buChar char="•"/>
            </a:pPr>
            <a:r>
              <a:rPr lang="fr-FR" sz="2400" dirty="0">
                <a:latin typeface="Lato"/>
              </a:rPr>
              <a:t>17034: producteurs de </a:t>
            </a:r>
            <a:r>
              <a:rPr lang="fr-FR" sz="2400" u="sng" dirty="0">
                <a:latin typeface="Lato"/>
              </a:rPr>
              <a:t>matériaux</a:t>
            </a:r>
            <a:r>
              <a:rPr lang="fr-FR" sz="2400" dirty="0">
                <a:latin typeface="Lato"/>
              </a:rPr>
              <a:t> de référence certifiés </a:t>
            </a:r>
            <a:r>
              <a:rPr lang="fr-FR" sz="2400" u="sng" dirty="0">
                <a:latin typeface="Lato"/>
              </a:rPr>
              <a:t>compétents</a:t>
            </a:r>
          </a:p>
          <a:p>
            <a:pPr marL="342900" indent="-342900">
              <a:lnSpc>
                <a:spcPct val="200000"/>
              </a:lnSpc>
              <a:buFont typeface="Arial" panose="020B0604020202020204" pitchFamily="34" charset="0"/>
              <a:buChar char="•"/>
            </a:pPr>
            <a:r>
              <a:rPr lang="fr-FR" sz="2400" dirty="0">
                <a:latin typeface="Lato"/>
              </a:rPr>
              <a:t>15194: producteurs de </a:t>
            </a:r>
            <a:r>
              <a:rPr lang="fr-FR" sz="2400" u="sng" dirty="0">
                <a:latin typeface="Lato"/>
              </a:rPr>
              <a:t>matériaux</a:t>
            </a:r>
            <a:r>
              <a:rPr lang="fr-FR" sz="2400" dirty="0">
                <a:latin typeface="Lato"/>
              </a:rPr>
              <a:t> de référence certifiés </a:t>
            </a:r>
            <a:r>
              <a:rPr lang="fr-FR" sz="2400" u="sng" dirty="0">
                <a:latin typeface="Lato"/>
              </a:rPr>
              <a:t>appropriés</a:t>
            </a:r>
          </a:p>
          <a:p>
            <a:pPr marL="342900" indent="-342900">
              <a:lnSpc>
                <a:spcPct val="200000"/>
              </a:lnSpc>
              <a:buFont typeface="Arial" panose="020B0604020202020204" pitchFamily="34" charset="0"/>
              <a:buChar char="•"/>
            </a:pPr>
            <a:r>
              <a:rPr lang="fr-FR" sz="2400" dirty="0">
                <a:latin typeface="Lato"/>
              </a:rPr>
              <a:t>17511: informations complémentaires pour </a:t>
            </a:r>
            <a:r>
              <a:rPr lang="fr-FR" sz="2400" u="sng" dirty="0">
                <a:latin typeface="Lato"/>
              </a:rPr>
              <a:t>gérer les compromis </a:t>
            </a:r>
            <a:r>
              <a:rPr lang="fr-FR" sz="2400" dirty="0">
                <a:latin typeface="Lato"/>
              </a:rPr>
              <a:t>à propos de la traçabilité métrologique des mesurandes;</a:t>
            </a:r>
            <a:endParaRPr lang="fr-BE" sz="2400" dirty="0">
              <a:latin typeface="Lato"/>
            </a:endParaRPr>
          </a:p>
        </p:txBody>
      </p:sp>
    </p:spTree>
    <p:extLst>
      <p:ext uri="{BB962C8B-B14F-4D97-AF65-F5344CB8AC3E}">
        <p14:creationId xmlns:p14="http://schemas.microsoft.com/office/powerpoint/2010/main" val="1761335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7D16003-FC53-44C1-BD03-81E144CE96B2}"/>
              </a:ext>
            </a:extLst>
          </p:cNvPr>
          <p:cNvPicPr>
            <a:picLocks noChangeAspect="1"/>
          </p:cNvPicPr>
          <p:nvPr/>
        </p:nvPicPr>
        <p:blipFill>
          <a:blip r:embed="rId3"/>
          <a:stretch>
            <a:fillRect/>
          </a:stretch>
        </p:blipFill>
        <p:spPr>
          <a:xfrm>
            <a:off x="2342148" y="129429"/>
            <a:ext cx="7907685" cy="5953048"/>
          </a:xfrm>
          <a:prstGeom prst="rect">
            <a:avLst/>
          </a:prstGeom>
        </p:spPr>
      </p:pic>
    </p:spTree>
    <p:extLst>
      <p:ext uri="{BB962C8B-B14F-4D97-AF65-F5344CB8AC3E}">
        <p14:creationId xmlns:p14="http://schemas.microsoft.com/office/powerpoint/2010/main" val="1286018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5A11C2-56F7-498C-83C8-B5A9675F05B9}"/>
              </a:ext>
            </a:extLst>
          </p:cNvPr>
          <p:cNvSpPr/>
          <p:nvPr/>
        </p:nvSpPr>
        <p:spPr>
          <a:xfrm>
            <a:off x="0" y="0"/>
            <a:ext cx="12192000" cy="6090513"/>
          </a:xfrm>
          <a:prstGeom prst="rect">
            <a:avLst/>
          </a:prstGeom>
        </p:spPr>
        <p:txBody>
          <a:bodyPr wrap="square">
            <a:spAutoFit/>
          </a:bodyPr>
          <a:lstStyle/>
          <a:p>
            <a:pPr>
              <a:lnSpc>
                <a:spcPct val="200000"/>
              </a:lnSpc>
            </a:pPr>
            <a:r>
              <a:rPr lang="fr-BE" sz="2000" b="1" dirty="0">
                <a:latin typeface="Lato"/>
              </a:rPr>
              <a:t>Quelques définitions</a:t>
            </a:r>
          </a:p>
          <a:p>
            <a:pPr marL="285750" indent="-285750">
              <a:buFont typeface="Arial" panose="020B0604020202020204" pitchFamily="34" charset="0"/>
              <a:buChar char="•"/>
            </a:pPr>
            <a:r>
              <a:rPr lang="fr-BE" sz="2000" b="1" dirty="0">
                <a:solidFill>
                  <a:schemeClr val="accent1"/>
                </a:solidFill>
                <a:latin typeface="Lato"/>
              </a:rPr>
              <a:t>Gestion des risques </a:t>
            </a:r>
          </a:p>
          <a:p>
            <a:pPr lvl="1"/>
            <a:r>
              <a:rPr lang="fr-FR" sz="2000" dirty="0">
                <a:solidFill>
                  <a:srgbClr val="FFFF00"/>
                </a:solidFill>
                <a:latin typeface="Lato"/>
              </a:rPr>
              <a:t>La gestion des risques consiste à évaluer l'impact des processus de travail et des erreurs potentielles sur les résultat des examens en fonction de la sécurité des patients, en ajustant les processus de travail en fonction des risques identifiés afin de réduire ou d'éliminer ces risques, en identifiant et en documentant les risques restants, et en documentant les décisions et les actions entreprises. </a:t>
            </a:r>
          </a:p>
          <a:p>
            <a:pPr marL="342900" indent="-342900">
              <a:buFont typeface="Arial" panose="020B0604020202020204" pitchFamily="34" charset="0"/>
              <a:buChar char="•"/>
            </a:pPr>
            <a:r>
              <a:rPr lang="fr-BE" sz="2000" b="1" dirty="0">
                <a:solidFill>
                  <a:schemeClr val="accent1"/>
                </a:solidFill>
                <a:latin typeface="Lato"/>
              </a:rPr>
              <a:t>Incertitude de mesure </a:t>
            </a:r>
          </a:p>
          <a:p>
            <a:pPr lvl="1"/>
            <a:r>
              <a:rPr lang="fr-FR" sz="2000" dirty="0">
                <a:solidFill>
                  <a:srgbClr val="FFFF00"/>
                </a:solidFill>
                <a:latin typeface="Lato"/>
              </a:rPr>
              <a:t>paramètre non négatif qui caractérise la </a:t>
            </a:r>
            <a:r>
              <a:rPr lang="fr-FR" sz="2000" b="1" u="sng" dirty="0">
                <a:solidFill>
                  <a:srgbClr val="FFFF00"/>
                </a:solidFill>
                <a:latin typeface="Lato"/>
              </a:rPr>
              <a:t>dispersion des valeurs </a:t>
            </a:r>
            <a:r>
              <a:rPr lang="fr-FR" sz="2000" dirty="0">
                <a:solidFill>
                  <a:srgbClr val="FFFF00"/>
                </a:solidFill>
                <a:latin typeface="Lato"/>
              </a:rPr>
              <a:t>attribuées à un mesurande, à partir des informations utilisées. Une estimation de l’incertitude de mesure reflète une distribution des valeurs </a:t>
            </a:r>
            <a:r>
              <a:rPr lang="fr-FR" sz="2000" b="1" u="sng" dirty="0">
                <a:solidFill>
                  <a:srgbClr val="FFFF00"/>
                </a:solidFill>
                <a:latin typeface="Lato"/>
              </a:rPr>
              <a:t>autour de la valeur exacte </a:t>
            </a:r>
            <a:r>
              <a:rPr lang="fr-FR" sz="2000" dirty="0">
                <a:solidFill>
                  <a:srgbClr val="FFFF00"/>
                </a:solidFill>
                <a:latin typeface="Lato"/>
              </a:rPr>
              <a:t>et est de ce fait une indication quantitative de la fiabilité de la mesure.</a:t>
            </a:r>
          </a:p>
          <a:p>
            <a:pPr marL="342900" indent="-342900">
              <a:buFont typeface="Arial" panose="020B0604020202020204" pitchFamily="34" charset="0"/>
              <a:buChar char="•"/>
            </a:pPr>
            <a:r>
              <a:rPr lang="fr-BE" sz="2000" b="1" dirty="0">
                <a:solidFill>
                  <a:schemeClr val="accent1"/>
                </a:solidFill>
                <a:latin typeface="Lato"/>
              </a:rPr>
              <a:t>Exactitude de mesure</a:t>
            </a:r>
          </a:p>
          <a:p>
            <a:pPr lvl="1"/>
            <a:r>
              <a:rPr lang="fr-FR" sz="2000" dirty="0">
                <a:solidFill>
                  <a:srgbClr val="FFFF00"/>
                </a:solidFill>
                <a:latin typeface="Lato"/>
              </a:rPr>
              <a:t>Etroitesse de l’accord entre une valeur mesurée et une valeur vraie d’un mesurande</a:t>
            </a:r>
          </a:p>
          <a:p>
            <a:pPr marL="800100" lvl="1" indent="-342900">
              <a:buFont typeface="Arial" panose="020B0604020202020204" pitchFamily="34" charset="0"/>
              <a:buChar char="•"/>
            </a:pPr>
            <a:r>
              <a:rPr lang="fr-FR" sz="1600" dirty="0">
                <a:latin typeface="Lato"/>
              </a:rPr>
              <a:t>L’exactitude de mesure n’est pas une grandeur et ne s’exprime pas numériquement. Un mesurage est quelquefois dit plus exact s’il fournit une plus petite erreur de mesure.</a:t>
            </a:r>
          </a:p>
          <a:p>
            <a:pPr marL="800100" lvl="1" indent="-342900">
              <a:buFont typeface="Arial" panose="020B0604020202020204" pitchFamily="34" charset="0"/>
              <a:buChar char="•"/>
            </a:pPr>
            <a:r>
              <a:rPr lang="fr-FR" sz="1600" dirty="0">
                <a:latin typeface="Lato"/>
              </a:rPr>
              <a:t>Il convient de ne pas utiliser le terme «exactitude de mesure» pour la justesse de mesure et le terme «fidélité de mesure» pour l’exactitude de mesure. Celle-ci est toutefois liée aux concepts de justesse et de fidélité.</a:t>
            </a:r>
          </a:p>
          <a:p>
            <a:pPr marL="800100" lvl="1" indent="-342900">
              <a:buFont typeface="Arial" panose="020B0604020202020204" pitchFamily="34" charset="0"/>
              <a:buChar char="•"/>
            </a:pPr>
            <a:r>
              <a:rPr lang="fr-FR" sz="1600" dirty="0">
                <a:latin typeface="Lato"/>
              </a:rPr>
              <a:t>L’exactitude de mesure est quelquefois interprétée comme l’étroitesse de l’accord entre les valeurs mesurées qui sont attribuées au mesurande.</a:t>
            </a:r>
          </a:p>
          <a:p>
            <a:pPr marL="342900" indent="-342900">
              <a:lnSpc>
                <a:spcPct val="200000"/>
              </a:lnSpc>
              <a:buFont typeface="Arial" panose="020B0604020202020204" pitchFamily="34" charset="0"/>
              <a:buChar char="•"/>
            </a:pPr>
            <a:endParaRPr lang="fr-BE" sz="2000" dirty="0">
              <a:latin typeface="Lato"/>
            </a:endParaRPr>
          </a:p>
        </p:txBody>
      </p:sp>
    </p:spTree>
    <p:extLst>
      <p:ext uri="{BB962C8B-B14F-4D97-AF65-F5344CB8AC3E}">
        <p14:creationId xmlns:p14="http://schemas.microsoft.com/office/powerpoint/2010/main" val="77342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9CC5-8F8D-3445-4758-1E47AD65A25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64D2B35-DF39-758C-2FA2-902048BB9567}"/>
              </a:ext>
            </a:extLst>
          </p:cNvPr>
          <p:cNvPicPr>
            <a:picLocks noChangeAspect="1"/>
          </p:cNvPicPr>
          <p:nvPr/>
        </p:nvPicPr>
        <p:blipFill>
          <a:blip r:embed="rId3"/>
          <a:stretch>
            <a:fillRect/>
          </a:stretch>
        </p:blipFill>
        <p:spPr>
          <a:xfrm>
            <a:off x="1940113" y="1000898"/>
            <a:ext cx="8311774" cy="3799213"/>
          </a:xfrm>
          <a:prstGeom prst="rect">
            <a:avLst/>
          </a:prstGeom>
        </p:spPr>
      </p:pic>
      <p:sp>
        <p:nvSpPr>
          <p:cNvPr id="3" name="ZoneTexte 2">
            <a:extLst>
              <a:ext uri="{FF2B5EF4-FFF2-40B4-BE49-F238E27FC236}">
                <a16:creationId xmlns:a16="http://schemas.microsoft.com/office/drawing/2014/main" id="{835664B8-1348-1D6A-BEFE-CCB5A7A33D50}"/>
              </a:ext>
            </a:extLst>
          </p:cNvPr>
          <p:cNvSpPr txBox="1"/>
          <p:nvPr/>
        </p:nvSpPr>
        <p:spPr>
          <a:xfrm>
            <a:off x="420130" y="210065"/>
            <a:ext cx="1854995" cy="369332"/>
          </a:xfrm>
          <a:prstGeom prst="rect">
            <a:avLst/>
          </a:prstGeom>
          <a:noFill/>
        </p:spPr>
        <p:txBody>
          <a:bodyPr wrap="none" rtlCol="0">
            <a:spAutoFit/>
          </a:bodyPr>
          <a:lstStyle/>
          <a:p>
            <a:r>
              <a:rPr lang="fr-BE" dirty="0"/>
              <a:t>ISO17025 </a:t>
            </a:r>
            <a:r>
              <a:rPr lang="fr-BE" dirty="0" err="1"/>
              <a:t>specs</a:t>
            </a:r>
            <a:endParaRPr lang="fr-BE" dirty="0"/>
          </a:p>
        </p:txBody>
      </p:sp>
    </p:spTree>
    <p:extLst>
      <p:ext uri="{BB962C8B-B14F-4D97-AF65-F5344CB8AC3E}">
        <p14:creationId xmlns:p14="http://schemas.microsoft.com/office/powerpoint/2010/main" val="1205449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3534A-E2A4-9AC9-D8DA-986B6694D13B}"/>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52DC3F69-5F1A-C852-7C87-E11061B70D62}"/>
              </a:ext>
            </a:extLst>
          </p:cNvPr>
          <p:cNvPicPr>
            <a:picLocks noChangeAspect="1"/>
          </p:cNvPicPr>
          <p:nvPr/>
        </p:nvPicPr>
        <p:blipFill>
          <a:blip r:embed="rId3"/>
          <a:stretch>
            <a:fillRect/>
          </a:stretch>
        </p:blipFill>
        <p:spPr>
          <a:xfrm>
            <a:off x="2105668" y="799907"/>
            <a:ext cx="8854694" cy="5258186"/>
          </a:xfrm>
          <a:prstGeom prst="rect">
            <a:avLst/>
          </a:prstGeom>
        </p:spPr>
      </p:pic>
      <p:sp>
        <p:nvSpPr>
          <p:cNvPr id="5" name="ZoneTexte 4">
            <a:extLst>
              <a:ext uri="{FF2B5EF4-FFF2-40B4-BE49-F238E27FC236}">
                <a16:creationId xmlns:a16="http://schemas.microsoft.com/office/drawing/2014/main" id="{2820C38C-F0F7-705C-962E-EBCF830E4B60}"/>
              </a:ext>
            </a:extLst>
          </p:cNvPr>
          <p:cNvSpPr txBox="1"/>
          <p:nvPr/>
        </p:nvSpPr>
        <p:spPr>
          <a:xfrm>
            <a:off x="420130" y="210065"/>
            <a:ext cx="1784463" cy="369332"/>
          </a:xfrm>
          <a:prstGeom prst="rect">
            <a:avLst/>
          </a:prstGeom>
          <a:noFill/>
        </p:spPr>
        <p:txBody>
          <a:bodyPr wrap="none" rtlCol="0">
            <a:spAutoFit/>
          </a:bodyPr>
          <a:lstStyle/>
          <a:p>
            <a:r>
              <a:rPr lang="fr-BE" dirty="0"/>
              <a:t>17025 in-house</a:t>
            </a:r>
          </a:p>
        </p:txBody>
      </p:sp>
    </p:spTree>
    <p:extLst>
      <p:ext uri="{BB962C8B-B14F-4D97-AF65-F5344CB8AC3E}">
        <p14:creationId xmlns:p14="http://schemas.microsoft.com/office/powerpoint/2010/main" val="153387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4CE8D-9AF6-9E7C-40A1-C28E72809B56}"/>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8A6521E2-A064-C117-65AE-19DB4D651D48}"/>
              </a:ext>
            </a:extLst>
          </p:cNvPr>
          <p:cNvPicPr>
            <a:picLocks noChangeAspect="1"/>
          </p:cNvPicPr>
          <p:nvPr/>
        </p:nvPicPr>
        <p:blipFill>
          <a:blip r:embed="rId3"/>
          <a:stretch>
            <a:fillRect/>
          </a:stretch>
        </p:blipFill>
        <p:spPr>
          <a:xfrm>
            <a:off x="955010" y="1143000"/>
            <a:ext cx="10665489" cy="4179612"/>
          </a:xfrm>
          <a:prstGeom prst="rect">
            <a:avLst/>
          </a:prstGeom>
        </p:spPr>
      </p:pic>
      <p:sp>
        <p:nvSpPr>
          <p:cNvPr id="2" name="ZoneTexte 1">
            <a:extLst>
              <a:ext uri="{FF2B5EF4-FFF2-40B4-BE49-F238E27FC236}">
                <a16:creationId xmlns:a16="http://schemas.microsoft.com/office/drawing/2014/main" id="{C6349307-4E82-98CF-FAE8-69C991D228EF}"/>
              </a:ext>
            </a:extLst>
          </p:cNvPr>
          <p:cNvSpPr txBox="1"/>
          <p:nvPr/>
        </p:nvSpPr>
        <p:spPr>
          <a:xfrm>
            <a:off x="420130" y="210065"/>
            <a:ext cx="700833" cy="369332"/>
          </a:xfrm>
          <a:prstGeom prst="rect">
            <a:avLst/>
          </a:prstGeom>
          <a:noFill/>
        </p:spPr>
        <p:txBody>
          <a:bodyPr wrap="none" rtlCol="0">
            <a:spAutoFit/>
          </a:bodyPr>
          <a:lstStyle/>
          <a:p>
            <a:r>
              <a:rPr lang="fr-BE" dirty="0"/>
              <a:t>CRM</a:t>
            </a:r>
          </a:p>
        </p:txBody>
      </p:sp>
    </p:spTree>
    <p:extLst>
      <p:ext uri="{BB962C8B-B14F-4D97-AF65-F5344CB8AC3E}">
        <p14:creationId xmlns:p14="http://schemas.microsoft.com/office/powerpoint/2010/main" val="3070203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31E2A-8973-9D3C-BAC6-2496E18A6623}"/>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F126117E-B9C6-A70F-0758-CEB657F7F11D}"/>
              </a:ext>
            </a:extLst>
          </p:cNvPr>
          <p:cNvPicPr>
            <a:picLocks noChangeAspect="1"/>
          </p:cNvPicPr>
          <p:nvPr/>
        </p:nvPicPr>
        <p:blipFill>
          <a:blip r:embed="rId3"/>
          <a:stretch>
            <a:fillRect/>
          </a:stretch>
        </p:blipFill>
        <p:spPr>
          <a:xfrm>
            <a:off x="1733501" y="954560"/>
            <a:ext cx="9368518" cy="5715000"/>
          </a:xfrm>
          <a:prstGeom prst="rect">
            <a:avLst/>
          </a:prstGeom>
        </p:spPr>
      </p:pic>
      <p:sp>
        <p:nvSpPr>
          <p:cNvPr id="2" name="ZoneTexte 1">
            <a:extLst>
              <a:ext uri="{FF2B5EF4-FFF2-40B4-BE49-F238E27FC236}">
                <a16:creationId xmlns:a16="http://schemas.microsoft.com/office/drawing/2014/main" id="{23DAF90F-80C2-5478-E58F-A67A620582C3}"/>
              </a:ext>
            </a:extLst>
          </p:cNvPr>
          <p:cNvSpPr txBox="1"/>
          <p:nvPr/>
        </p:nvSpPr>
        <p:spPr>
          <a:xfrm>
            <a:off x="420130" y="210065"/>
            <a:ext cx="3061223" cy="369332"/>
          </a:xfrm>
          <a:prstGeom prst="rect">
            <a:avLst/>
          </a:prstGeom>
          <a:noFill/>
        </p:spPr>
        <p:txBody>
          <a:bodyPr wrap="none" rtlCol="0">
            <a:spAutoFit/>
          </a:bodyPr>
          <a:lstStyle/>
          <a:p>
            <a:r>
              <a:rPr lang="fr-BE" dirty="0"/>
              <a:t>ISO15189: tiers ou in-house</a:t>
            </a:r>
          </a:p>
        </p:txBody>
      </p:sp>
    </p:spTree>
    <p:extLst>
      <p:ext uri="{BB962C8B-B14F-4D97-AF65-F5344CB8AC3E}">
        <p14:creationId xmlns:p14="http://schemas.microsoft.com/office/powerpoint/2010/main" val="2996264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8B662-8B12-685F-B7B9-FE43A1BF226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CE9060C-921A-7A6C-75E3-D679EEC61A43}"/>
              </a:ext>
            </a:extLst>
          </p:cNvPr>
          <p:cNvPicPr>
            <a:picLocks noChangeAspect="1"/>
          </p:cNvPicPr>
          <p:nvPr/>
        </p:nvPicPr>
        <p:blipFill>
          <a:blip r:embed="rId3"/>
          <a:stretch>
            <a:fillRect/>
          </a:stretch>
        </p:blipFill>
        <p:spPr>
          <a:xfrm>
            <a:off x="1720184" y="828291"/>
            <a:ext cx="9270460" cy="5201417"/>
          </a:xfrm>
          <a:prstGeom prst="rect">
            <a:avLst/>
          </a:prstGeom>
        </p:spPr>
      </p:pic>
      <p:sp>
        <p:nvSpPr>
          <p:cNvPr id="3" name="ZoneTexte 2">
            <a:extLst>
              <a:ext uri="{FF2B5EF4-FFF2-40B4-BE49-F238E27FC236}">
                <a16:creationId xmlns:a16="http://schemas.microsoft.com/office/drawing/2014/main" id="{4A66E6CC-6AE4-A778-AED4-6F17FDDBBA89}"/>
              </a:ext>
            </a:extLst>
          </p:cNvPr>
          <p:cNvSpPr txBox="1"/>
          <p:nvPr/>
        </p:nvSpPr>
        <p:spPr>
          <a:xfrm>
            <a:off x="420130" y="210065"/>
            <a:ext cx="1188146" cy="369332"/>
          </a:xfrm>
          <a:prstGeom prst="rect">
            <a:avLst/>
          </a:prstGeom>
          <a:noFill/>
        </p:spPr>
        <p:txBody>
          <a:bodyPr wrap="none" rtlCol="0">
            <a:spAutoFit/>
          </a:bodyPr>
          <a:lstStyle/>
          <a:p>
            <a:r>
              <a:rPr lang="fr-BE" dirty="0"/>
              <a:t>ISO15189</a:t>
            </a:r>
          </a:p>
        </p:txBody>
      </p:sp>
    </p:spTree>
    <p:extLst>
      <p:ext uri="{BB962C8B-B14F-4D97-AF65-F5344CB8AC3E}">
        <p14:creationId xmlns:p14="http://schemas.microsoft.com/office/powerpoint/2010/main" val="3933553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FF158-86AE-F1C6-CF8D-11D7861E5FB0}"/>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6D7FAD4-8C56-95E0-5FED-315667B5E6A1}"/>
              </a:ext>
            </a:extLst>
          </p:cNvPr>
          <p:cNvSpPr txBox="1"/>
          <p:nvPr/>
        </p:nvSpPr>
        <p:spPr>
          <a:xfrm>
            <a:off x="420130" y="210065"/>
            <a:ext cx="3853299" cy="369332"/>
          </a:xfrm>
          <a:prstGeom prst="rect">
            <a:avLst/>
          </a:prstGeom>
          <a:noFill/>
        </p:spPr>
        <p:txBody>
          <a:bodyPr wrap="none" rtlCol="0">
            <a:spAutoFit/>
          </a:bodyPr>
          <a:lstStyle/>
          <a:p>
            <a:r>
              <a:rPr lang="fr-BE" dirty="0"/>
              <a:t>ISO15189: exigences de traçabilité</a:t>
            </a:r>
          </a:p>
        </p:txBody>
      </p:sp>
      <p:pic>
        <p:nvPicPr>
          <p:cNvPr id="5" name="Image 4">
            <a:extLst>
              <a:ext uri="{FF2B5EF4-FFF2-40B4-BE49-F238E27FC236}">
                <a16:creationId xmlns:a16="http://schemas.microsoft.com/office/drawing/2014/main" id="{1A0BD743-7B93-CB97-F5C9-70C3E4802226}"/>
              </a:ext>
            </a:extLst>
          </p:cNvPr>
          <p:cNvPicPr>
            <a:picLocks noChangeAspect="1"/>
          </p:cNvPicPr>
          <p:nvPr/>
        </p:nvPicPr>
        <p:blipFill>
          <a:blip r:embed="rId3"/>
          <a:stretch>
            <a:fillRect/>
          </a:stretch>
        </p:blipFill>
        <p:spPr>
          <a:xfrm>
            <a:off x="2152650" y="1114425"/>
            <a:ext cx="7886700" cy="4629150"/>
          </a:xfrm>
          <a:prstGeom prst="rect">
            <a:avLst/>
          </a:prstGeom>
        </p:spPr>
      </p:pic>
    </p:spTree>
    <p:extLst>
      <p:ext uri="{BB962C8B-B14F-4D97-AF65-F5344CB8AC3E}">
        <p14:creationId xmlns:p14="http://schemas.microsoft.com/office/powerpoint/2010/main" val="154176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EB3F23-B176-4A5C-B67A-C61FAC2E1E94}"/>
              </a:ext>
            </a:extLst>
          </p:cNvPr>
          <p:cNvSpPr>
            <a:spLocks noGrp="1"/>
          </p:cNvSpPr>
          <p:nvPr>
            <p:ph idx="1"/>
          </p:nvPr>
        </p:nvSpPr>
        <p:spPr>
          <a:xfrm>
            <a:off x="535782" y="367837"/>
            <a:ext cx="11209258" cy="2623706"/>
          </a:xfrm>
          <a:ln>
            <a:solidFill>
              <a:schemeClr val="accent1"/>
            </a:solidFill>
          </a:ln>
        </p:spPr>
        <p:txBody>
          <a:bodyPr>
            <a:normAutofit fontScale="85000" lnSpcReduction="10000"/>
          </a:bodyPr>
          <a:lstStyle/>
          <a:p>
            <a:pPr marL="0" indent="0">
              <a:lnSpc>
                <a:spcPct val="170000"/>
              </a:lnSpc>
              <a:buNone/>
            </a:pPr>
            <a:r>
              <a:rPr sz="2800" b="1" dirty="0">
                <a:solidFill>
                  <a:schemeClr val="accent1"/>
                </a:solidFill>
              </a:rPr>
              <a:t>Context</a:t>
            </a:r>
          </a:p>
          <a:p>
            <a:pPr>
              <a:lnSpc>
                <a:spcPct val="170000"/>
              </a:lnSpc>
            </a:pPr>
            <a:r>
              <a:rPr sz="2400" dirty="0"/>
              <a:t>Importance of traceability for reliable</a:t>
            </a:r>
            <a:r>
              <a:rPr lang="nl-BE" sz="2400" dirty="0"/>
              <a:t> </a:t>
            </a:r>
            <a:r>
              <a:rPr lang="nl-BE" sz="2400" dirty="0" err="1"/>
              <a:t>and</a:t>
            </a:r>
            <a:r>
              <a:rPr lang="nl-BE" sz="2400" dirty="0"/>
              <a:t> consistent</a:t>
            </a:r>
            <a:r>
              <a:rPr sz="2400" dirty="0"/>
              <a:t> analytical results</a:t>
            </a:r>
            <a:endParaRPr lang="fr-FR" sz="2400" dirty="0"/>
          </a:p>
          <a:p>
            <a:pPr>
              <a:lnSpc>
                <a:spcPct val="170000"/>
              </a:lnSpc>
            </a:pPr>
            <a:r>
              <a:rPr lang="fr-BE" sz="2400" dirty="0"/>
              <a:t>A </a:t>
            </a:r>
            <a:r>
              <a:rPr lang="fr-BE" sz="2400" dirty="0" err="1"/>
              <a:t>still‑complex</a:t>
            </a:r>
            <a:r>
              <a:rPr lang="fr-BE" sz="2400" dirty="0"/>
              <a:t> </a:t>
            </a:r>
            <a:r>
              <a:rPr lang="fr-BE" sz="2400" dirty="0" err="1"/>
              <a:t>subject</a:t>
            </a:r>
            <a:endParaRPr lang="fr-BE" sz="2400" dirty="0"/>
          </a:p>
          <a:p>
            <a:pPr>
              <a:lnSpc>
                <a:spcPct val="170000"/>
              </a:lnSpc>
            </a:pPr>
            <a:r>
              <a:rPr sz="2400" dirty="0"/>
              <a:t>Update and </a:t>
            </a:r>
            <a:r>
              <a:rPr sz="2400" dirty="0" err="1"/>
              <a:t>harmonisation</a:t>
            </a:r>
            <a:r>
              <a:rPr sz="2400" dirty="0"/>
              <a:t> of quality requirements</a:t>
            </a:r>
            <a:r>
              <a:rPr lang="fr-FR" sz="2400" dirty="0"/>
              <a:t>, patient-based</a:t>
            </a:r>
            <a:r>
              <a:rPr sz="2400" dirty="0"/>
              <a:t> (2025 directives, ISO 2022)</a:t>
            </a:r>
          </a:p>
        </p:txBody>
      </p:sp>
      <p:sp>
        <p:nvSpPr>
          <p:cNvPr id="4" name="Espace réservé du contenu 3">
            <a:extLst>
              <a:ext uri="{FF2B5EF4-FFF2-40B4-BE49-F238E27FC236}">
                <a16:creationId xmlns:a16="http://schemas.microsoft.com/office/drawing/2014/main" id="{B2A0AA03-BE0A-4C72-BA59-F8E6717ABBC4}"/>
              </a:ext>
            </a:extLst>
          </p:cNvPr>
          <p:cNvSpPr txBox="1">
            <a:spLocks/>
          </p:cNvSpPr>
          <p:nvPr/>
        </p:nvSpPr>
        <p:spPr>
          <a:xfrm>
            <a:off x="535781" y="3236495"/>
            <a:ext cx="11209259" cy="2535826"/>
          </a:xfrm>
          <a:prstGeom prst="rect">
            <a:avLst/>
          </a:prstGeom>
          <a:ln>
            <a:solidFill>
              <a:schemeClr val="accent1"/>
            </a:solidFill>
          </a:ln>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50000"/>
              </a:lnSpc>
              <a:buFont typeface="Arial" panose="020B0604020202020204" pitchFamily="34" charset="0"/>
              <a:buNone/>
            </a:pPr>
            <a:r>
              <a:rPr lang="en-US" sz="2400" b="1" dirty="0">
                <a:solidFill>
                  <a:schemeClr val="accent1"/>
                </a:solidFill>
              </a:rPr>
              <a:t>The three application standards in Belgium</a:t>
            </a:r>
          </a:p>
          <a:p>
            <a:pPr marL="0" indent="0">
              <a:lnSpc>
                <a:spcPct val="150000"/>
              </a:lnSpc>
              <a:buFont typeface="Arial" panose="020B0604020202020204" pitchFamily="34" charset="0"/>
              <a:buNone/>
            </a:pPr>
            <a:r>
              <a:rPr lang="en-US" dirty="0"/>
              <a:t>🔸 Legal standard → Royal Decree of December 3, 1999</a:t>
            </a:r>
          </a:p>
          <a:p>
            <a:pPr marL="0" indent="0">
              <a:lnSpc>
                <a:spcPct val="150000"/>
              </a:lnSpc>
              <a:buFont typeface="Arial" panose="020B0604020202020204" pitchFamily="34" charset="0"/>
              <a:buNone/>
            </a:pPr>
            <a:r>
              <a:rPr lang="en-US" dirty="0"/>
              <a:t>🔹 </a:t>
            </a:r>
            <a:r>
              <a:rPr lang="en-US" dirty="0">
                <a:solidFill>
                  <a:srgbClr val="FFFF00"/>
                </a:solidFill>
              </a:rPr>
              <a:t>Regulatory standard → Practical Guidelines (v2025)</a:t>
            </a:r>
          </a:p>
          <a:p>
            <a:pPr marL="0" indent="0">
              <a:lnSpc>
                <a:spcPct val="150000"/>
              </a:lnSpc>
              <a:buNone/>
            </a:pPr>
            <a:r>
              <a:rPr lang="en-US" dirty="0"/>
              <a:t>🔸 Voluntary standard → ISO 15189 standard + BELAC 2-003 for traceability requirements (+ ILAC) </a:t>
            </a:r>
            <a:endParaRPr lang="fr-BE" dirty="0"/>
          </a:p>
        </p:txBody>
      </p:sp>
    </p:spTree>
    <p:extLst>
      <p:ext uri="{BB962C8B-B14F-4D97-AF65-F5344CB8AC3E}">
        <p14:creationId xmlns:p14="http://schemas.microsoft.com/office/powerpoint/2010/main" val="2588421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BC774-3828-F0A0-74B8-66BEC8EDF3AF}"/>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55DBBBFC-3CB6-C34A-271A-D5A7A96C026D}"/>
              </a:ext>
            </a:extLst>
          </p:cNvPr>
          <p:cNvPicPr>
            <a:picLocks noChangeAspect="1"/>
          </p:cNvPicPr>
          <p:nvPr/>
        </p:nvPicPr>
        <p:blipFill>
          <a:blip r:embed="rId3"/>
          <a:stretch>
            <a:fillRect/>
          </a:stretch>
        </p:blipFill>
        <p:spPr>
          <a:xfrm>
            <a:off x="2427890" y="0"/>
            <a:ext cx="7535917" cy="6816410"/>
          </a:xfrm>
          <a:prstGeom prst="rect">
            <a:avLst/>
          </a:prstGeom>
        </p:spPr>
      </p:pic>
      <p:sp>
        <p:nvSpPr>
          <p:cNvPr id="4" name="ZoneTexte 3">
            <a:extLst>
              <a:ext uri="{FF2B5EF4-FFF2-40B4-BE49-F238E27FC236}">
                <a16:creationId xmlns:a16="http://schemas.microsoft.com/office/drawing/2014/main" id="{00CE7D4D-0BCC-0DA4-BE7F-5DF202F9814A}"/>
              </a:ext>
            </a:extLst>
          </p:cNvPr>
          <p:cNvSpPr txBox="1"/>
          <p:nvPr/>
        </p:nvSpPr>
        <p:spPr>
          <a:xfrm>
            <a:off x="420130" y="210065"/>
            <a:ext cx="1188146" cy="369332"/>
          </a:xfrm>
          <a:prstGeom prst="rect">
            <a:avLst/>
          </a:prstGeom>
          <a:noFill/>
        </p:spPr>
        <p:txBody>
          <a:bodyPr wrap="none" rtlCol="0">
            <a:spAutoFit/>
          </a:bodyPr>
          <a:lstStyle/>
          <a:p>
            <a:r>
              <a:rPr lang="fr-BE" dirty="0"/>
              <a:t>ISO15189</a:t>
            </a:r>
          </a:p>
        </p:txBody>
      </p:sp>
    </p:spTree>
    <p:extLst>
      <p:ext uri="{BB962C8B-B14F-4D97-AF65-F5344CB8AC3E}">
        <p14:creationId xmlns:p14="http://schemas.microsoft.com/office/powerpoint/2010/main" val="417634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BD2CD7-BCC1-480B-B7E8-2B064C138C97}"/>
              </a:ext>
            </a:extLst>
          </p:cNvPr>
          <p:cNvSpPr/>
          <p:nvPr/>
        </p:nvSpPr>
        <p:spPr>
          <a:xfrm>
            <a:off x="0" y="144426"/>
            <a:ext cx="10045875" cy="1200329"/>
          </a:xfrm>
          <a:prstGeom prst="rect">
            <a:avLst/>
          </a:prstGeom>
        </p:spPr>
        <p:txBody>
          <a:bodyPr wrap="square">
            <a:spAutoFit/>
          </a:bodyPr>
          <a:lstStyle/>
          <a:p>
            <a:r>
              <a:rPr sz="2400" b="1" dirty="0">
                <a:solidFill>
                  <a:schemeClr val="accent1"/>
                </a:solidFill>
              </a:rPr>
              <a:t>Definition</a:t>
            </a:r>
            <a:endParaRPr lang="fr-BE" sz="2400" b="1" dirty="0">
              <a:solidFill>
                <a:schemeClr val="accent1"/>
              </a:solidFill>
            </a:endParaRPr>
          </a:p>
          <a:p>
            <a:endParaRPr lang="fr-BE" sz="2400" b="1" dirty="0">
              <a:solidFill>
                <a:schemeClr val="accent1"/>
              </a:solidFill>
            </a:endParaRPr>
          </a:p>
          <a:p>
            <a:r>
              <a:rPr lang="en-US" sz="2400" b="1" dirty="0">
                <a:solidFill>
                  <a:schemeClr val="accent1"/>
                </a:solidFill>
              </a:rPr>
              <a:t>Metrological Traceability (VIM)</a:t>
            </a:r>
            <a:endParaRPr sz="2400" b="1" dirty="0">
              <a:solidFill>
                <a:schemeClr val="accent1"/>
              </a:solidFill>
            </a:endParaRPr>
          </a:p>
        </p:txBody>
      </p:sp>
      <p:sp>
        <p:nvSpPr>
          <p:cNvPr id="6" name="Rectangle 2">
            <a:extLst>
              <a:ext uri="{FF2B5EF4-FFF2-40B4-BE49-F238E27FC236}">
                <a16:creationId xmlns:a16="http://schemas.microsoft.com/office/drawing/2014/main" id="{EC605EAA-62A5-4BBA-B052-D63DD234289C}"/>
              </a:ext>
            </a:extLst>
          </p:cNvPr>
          <p:cNvSpPr>
            <a:spLocks noGrp="1" noChangeArrowheads="1"/>
          </p:cNvSpPr>
          <p:nvPr>
            <p:ph idx="1"/>
          </p:nvPr>
        </p:nvSpPr>
        <p:spPr bwMode="auto">
          <a:xfrm>
            <a:off x="0" y="1644690"/>
            <a:ext cx="7578249" cy="412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50000"/>
              </a:lnSpc>
              <a:spcBef>
                <a:spcPct val="0"/>
              </a:spcBef>
              <a:spcAft>
                <a:spcPct val="0"/>
              </a:spcAft>
              <a:buClrTx/>
              <a:buSzTx/>
              <a:buFontTx/>
              <a:buNone/>
              <a:tabLst/>
            </a:pPr>
            <a:r>
              <a:rPr lang="fr-FR" altLang="fr-FR" sz="1800" dirty="0"/>
              <a:t>= </a:t>
            </a:r>
            <a:r>
              <a:rPr lang="fr-FR" altLang="fr-FR" sz="1800" dirty="0" err="1"/>
              <a:t>Property</a:t>
            </a:r>
            <a:r>
              <a:rPr lang="fr-FR" altLang="fr-FR" sz="1800" dirty="0"/>
              <a:t> of a measurement result </a:t>
            </a:r>
            <a:r>
              <a:rPr lang="fr-FR" altLang="fr-FR" sz="1800" dirty="0" err="1"/>
              <a:t>whereby</a:t>
            </a:r>
            <a:r>
              <a:rPr lang="fr-FR" altLang="fr-FR" sz="1800" dirty="0"/>
              <a:t>: </a:t>
            </a:r>
          </a:p>
          <a:p>
            <a:pPr eaLnBrk="0" fontAlgn="base" hangingPunct="0">
              <a:lnSpc>
                <a:spcPct val="250000"/>
              </a:lnSpc>
              <a:spcBef>
                <a:spcPct val="0"/>
              </a:spcBef>
              <a:spcAft>
                <a:spcPct val="0"/>
              </a:spcAft>
              <a:buClrTx/>
              <a:buSzTx/>
            </a:pPr>
            <a:r>
              <a:rPr lang="fr-FR" altLang="fr-FR" sz="1800" dirty="0" err="1"/>
              <a:t>this</a:t>
            </a:r>
            <a:r>
              <a:rPr lang="fr-FR" altLang="fr-FR" sz="1800" dirty="0"/>
              <a:t> result can </a:t>
            </a:r>
            <a:r>
              <a:rPr lang="fr-FR" altLang="fr-FR" sz="1800" dirty="0" err="1"/>
              <a:t>be</a:t>
            </a:r>
            <a:r>
              <a:rPr lang="fr-FR" altLang="fr-FR" sz="1800" dirty="0"/>
              <a:t> </a:t>
            </a:r>
            <a:r>
              <a:rPr lang="fr-FR" altLang="fr-FR" sz="1800" b="1" u="sng" dirty="0" err="1"/>
              <a:t>linked</a:t>
            </a:r>
            <a:r>
              <a:rPr lang="fr-FR" altLang="fr-FR" sz="1800" b="1" u="sng" dirty="0"/>
              <a:t> to a </a:t>
            </a:r>
            <a:r>
              <a:rPr lang="fr-FR" altLang="fr-FR" sz="1800" b="1" u="sng" dirty="0" err="1"/>
              <a:t>specific</a:t>
            </a:r>
            <a:r>
              <a:rPr lang="fr-FR" altLang="fr-FR" sz="1800" b="1" u="sng" dirty="0"/>
              <a:t> </a:t>
            </a:r>
            <a:r>
              <a:rPr lang="fr-FR" altLang="fr-FR" sz="1800" b="1" u="sng" dirty="0" err="1"/>
              <a:t>reference</a:t>
            </a:r>
            <a:r>
              <a:rPr lang="fr-FR" altLang="fr-FR" sz="1800" b="1" u="sng" dirty="0"/>
              <a:t> </a:t>
            </a:r>
            <a:r>
              <a:rPr lang="fr-FR" altLang="fr-FR" sz="1800" dirty="0"/>
              <a:t>(</a:t>
            </a:r>
            <a:r>
              <a:rPr lang="fr-FR" altLang="fr-FR" sz="1800" dirty="0" err="1"/>
              <a:t>usually</a:t>
            </a:r>
            <a:r>
              <a:rPr lang="fr-FR" altLang="fr-FR" sz="1800" dirty="0"/>
              <a:t> an SI unit) </a:t>
            </a:r>
          </a:p>
          <a:p>
            <a:pPr eaLnBrk="0" fontAlgn="base" hangingPunct="0">
              <a:lnSpc>
                <a:spcPct val="250000"/>
              </a:lnSpc>
              <a:spcBef>
                <a:spcPct val="0"/>
              </a:spcBef>
              <a:spcAft>
                <a:spcPct val="0"/>
              </a:spcAft>
              <a:buClrTx/>
              <a:buSzTx/>
            </a:pPr>
            <a:r>
              <a:rPr lang="fr-FR" altLang="fr-FR" sz="1800" dirty="0" err="1"/>
              <a:t>through</a:t>
            </a:r>
            <a:r>
              <a:rPr lang="fr-FR" altLang="fr-FR" sz="1800" dirty="0"/>
              <a:t> an </a:t>
            </a:r>
            <a:r>
              <a:rPr lang="fr-FR" altLang="fr-FR" sz="1800" b="1" u="sng" dirty="0" err="1"/>
              <a:t>unbroken</a:t>
            </a:r>
            <a:r>
              <a:rPr lang="fr-FR" altLang="fr-FR" sz="1800" b="1" u="sng" dirty="0"/>
              <a:t> and </a:t>
            </a:r>
            <a:r>
              <a:rPr lang="fr-FR" altLang="fr-FR" sz="1800" b="1" u="sng" dirty="0" err="1"/>
              <a:t>documented</a:t>
            </a:r>
            <a:r>
              <a:rPr lang="fr-FR" altLang="fr-FR" sz="1800" b="1" u="sng" dirty="0"/>
              <a:t> chain of calibrations</a:t>
            </a:r>
            <a:r>
              <a:rPr lang="fr-FR" altLang="fr-FR" sz="1800" dirty="0"/>
              <a:t>, </a:t>
            </a:r>
          </a:p>
          <a:p>
            <a:pPr eaLnBrk="0" fontAlgn="base" hangingPunct="0">
              <a:lnSpc>
                <a:spcPct val="250000"/>
              </a:lnSpc>
              <a:spcBef>
                <a:spcPct val="0"/>
              </a:spcBef>
              <a:spcAft>
                <a:spcPct val="0"/>
              </a:spcAft>
              <a:buClrTx/>
              <a:buSzTx/>
            </a:pPr>
            <a:r>
              <a:rPr lang="fr-FR" altLang="fr-FR" sz="1800" dirty="0" err="1"/>
              <a:t>each</a:t>
            </a:r>
            <a:r>
              <a:rPr lang="fr-FR" altLang="fr-FR" sz="1800" dirty="0"/>
              <a:t> </a:t>
            </a:r>
            <a:r>
              <a:rPr lang="fr-FR" altLang="fr-FR" sz="1800" b="1" dirty="0" err="1"/>
              <a:t>contributing</a:t>
            </a:r>
            <a:r>
              <a:rPr lang="fr-FR" altLang="fr-FR" sz="1800" b="1" dirty="0"/>
              <a:t> to the measurement </a:t>
            </a:r>
            <a:r>
              <a:rPr lang="fr-FR" altLang="fr-FR" sz="1800" b="1" dirty="0" err="1"/>
              <a:t>uncertainty</a:t>
            </a:r>
            <a:endParaRPr lang="fr-FR" altLang="fr-FR" sz="1800" b="1" dirty="0"/>
          </a:p>
          <a:p>
            <a:pPr marL="0" marR="0" lvl="0" indent="0" algn="l" defTabSz="914400" rtl="0" eaLnBrk="0" fontAlgn="base" latinLnBrk="0" hangingPunct="0">
              <a:lnSpc>
                <a:spcPct val="250000"/>
              </a:lnSpc>
              <a:spcBef>
                <a:spcPct val="0"/>
              </a:spcBef>
              <a:spcAft>
                <a:spcPct val="0"/>
              </a:spcAft>
              <a:buClrTx/>
              <a:buSzTx/>
              <a:buFontTx/>
              <a:buNone/>
              <a:tabLst/>
            </a:pPr>
            <a:br>
              <a:rPr lang="fr-FR" altLang="fr-FR" sz="1800" dirty="0"/>
            </a:br>
            <a:endParaRPr lang="fr-FR" altLang="fr-FR" sz="1800" dirty="0"/>
          </a:p>
        </p:txBody>
      </p:sp>
      <p:pic>
        <p:nvPicPr>
          <p:cNvPr id="3" name="Image 2">
            <a:extLst>
              <a:ext uri="{FF2B5EF4-FFF2-40B4-BE49-F238E27FC236}">
                <a16:creationId xmlns:a16="http://schemas.microsoft.com/office/drawing/2014/main" id="{8A45AFEC-3BAF-4F57-BACF-65234EFA6954}"/>
              </a:ext>
            </a:extLst>
          </p:cNvPr>
          <p:cNvPicPr>
            <a:picLocks noChangeAspect="1"/>
          </p:cNvPicPr>
          <p:nvPr/>
        </p:nvPicPr>
        <p:blipFill>
          <a:blip r:embed="rId3"/>
          <a:stretch>
            <a:fillRect/>
          </a:stretch>
        </p:blipFill>
        <p:spPr>
          <a:xfrm>
            <a:off x="10518013" y="68589"/>
            <a:ext cx="1348541" cy="1377659"/>
          </a:xfrm>
          <a:prstGeom prst="rect">
            <a:avLst/>
          </a:prstGeom>
        </p:spPr>
      </p:pic>
      <p:pic>
        <p:nvPicPr>
          <p:cNvPr id="5" name="Image 4">
            <a:extLst>
              <a:ext uri="{FF2B5EF4-FFF2-40B4-BE49-F238E27FC236}">
                <a16:creationId xmlns:a16="http://schemas.microsoft.com/office/drawing/2014/main" id="{AC3B2431-1A4A-7BA7-B39D-9C9684100452}"/>
              </a:ext>
            </a:extLst>
          </p:cNvPr>
          <p:cNvPicPr>
            <a:picLocks noChangeAspect="1"/>
          </p:cNvPicPr>
          <p:nvPr/>
        </p:nvPicPr>
        <p:blipFill>
          <a:blip r:embed="rId4"/>
          <a:stretch>
            <a:fillRect/>
          </a:stretch>
        </p:blipFill>
        <p:spPr>
          <a:xfrm>
            <a:off x="7723179" y="1471612"/>
            <a:ext cx="4143375" cy="3914775"/>
          </a:xfrm>
          <a:prstGeom prst="rect">
            <a:avLst/>
          </a:prstGeom>
        </p:spPr>
      </p:pic>
    </p:spTree>
    <p:extLst>
      <p:ext uri="{BB962C8B-B14F-4D97-AF65-F5344CB8AC3E}">
        <p14:creationId xmlns:p14="http://schemas.microsoft.com/office/powerpoint/2010/main" val="167196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167094" y="277999"/>
            <a:ext cx="12024906" cy="1325340"/>
          </a:xfrm>
        </p:spPr>
        <p:txBody>
          <a:bodyPr>
            <a:normAutofit/>
          </a:bodyPr>
          <a:lstStyle/>
          <a:p>
            <a:pPr marL="0" indent="0">
              <a:buNone/>
            </a:pPr>
            <a:r>
              <a:rPr lang="en-US" b="1" dirty="0">
                <a:solidFill>
                  <a:schemeClr val="accent1"/>
                </a:solidFill>
              </a:rPr>
              <a:t>Metrological traceability in </a:t>
            </a:r>
            <a:r>
              <a:rPr lang="en-US" b="1" cap="all" dirty="0">
                <a:solidFill>
                  <a:schemeClr val="accent1"/>
                </a:solidFill>
              </a:rPr>
              <a:t>key words </a:t>
            </a:r>
            <a:r>
              <a:rPr lang="en-US" b="1" dirty="0">
                <a:solidFill>
                  <a:schemeClr val="accent1"/>
                </a:solidFill>
              </a:rPr>
              <a:t>: </a:t>
            </a:r>
          </a:p>
          <a:p>
            <a:pPr marL="0" indent="0">
              <a:buNone/>
            </a:pPr>
            <a:r>
              <a:rPr lang="en-US" b="1" dirty="0"/>
              <a:t>for </a:t>
            </a:r>
            <a:r>
              <a:rPr lang="en-US" b="1" u="sng" dirty="0"/>
              <a:t>each</a:t>
            </a:r>
            <a:r>
              <a:rPr lang="en-US" b="1" dirty="0"/>
              <a:t> stage of the chain</a:t>
            </a:r>
            <a:r>
              <a:rPr lang="fr-BE" b="1" dirty="0"/>
              <a:t>: </a:t>
            </a:r>
            <a:endParaRPr lang="en-US" b="1" dirty="0"/>
          </a:p>
        </p:txBody>
      </p:sp>
      <p:sp>
        <p:nvSpPr>
          <p:cNvPr id="3" name="ZoneTexte 2">
            <a:extLst>
              <a:ext uri="{FF2B5EF4-FFF2-40B4-BE49-F238E27FC236}">
                <a16:creationId xmlns:a16="http://schemas.microsoft.com/office/drawing/2014/main" id="{47DA96BF-67BC-4234-B4E5-52C235FEF9A9}"/>
              </a:ext>
            </a:extLst>
          </p:cNvPr>
          <p:cNvSpPr txBox="1"/>
          <p:nvPr/>
        </p:nvSpPr>
        <p:spPr>
          <a:xfrm>
            <a:off x="232967" y="1493031"/>
            <a:ext cx="10461538" cy="457882"/>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fr-BE" dirty="0"/>
          </a:p>
        </p:txBody>
      </p:sp>
      <p:sp>
        <p:nvSpPr>
          <p:cNvPr id="7" name="ZoneTexte 6">
            <a:extLst>
              <a:ext uri="{FF2B5EF4-FFF2-40B4-BE49-F238E27FC236}">
                <a16:creationId xmlns:a16="http://schemas.microsoft.com/office/drawing/2014/main" id="{8AA8F70F-A37D-4D32-A070-816000EBAC56}"/>
              </a:ext>
            </a:extLst>
          </p:cNvPr>
          <p:cNvSpPr txBox="1"/>
          <p:nvPr/>
        </p:nvSpPr>
        <p:spPr>
          <a:xfrm>
            <a:off x="502589" y="1467930"/>
            <a:ext cx="9333264" cy="3076099"/>
          </a:xfrm>
          <a:prstGeom prst="rect">
            <a:avLst/>
          </a:prstGeom>
          <a:noFill/>
        </p:spPr>
        <p:txBody>
          <a:bodyPr wrap="square" rtlCol="0">
            <a:spAutoFit/>
          </a:bodyPr>
          <a:lstStyle/>
          <a:p>
            <a:pPr marL="285750" indent="-285750">
              <a:lnSpc>
                <a:spcPct val="200000"/>
              </a:lnSpc>
              <a:buFontTx/>
              <a:buChar char="-"/>
            </a:pPr>
            <a:r>
              <a:rPr lang="en-US" sz="2000" dirty="0"/>
              <a:t>uncertainty of measurement; </a:t>
            </a:r>
          </a:p>
          <a:p>
            <a:pPr marL="285750" indent="-285750">
              <a:lnSpc>
                <a:spcPct val="200000"/>
              </a:lnSpc>
              <a:buFontTx/>
              <a:buChar char="-"/>
            </a:pPr>
            <a:r>
              <a:rPr lang="en-US" sz="2000" dirty="0"/>
              <a:t>Documentation </a:t>
            </a:r>
            <a:r>
              <a:rPr lang="en-US" sz="1600" dirty="0"/>
              <a:t>(whose assessment criteria/evidence) </a:t>
            </a:r>
          </a:p>
          <a:p>
            <a:pPr marL="285750" indent="-285750">
              <a:lnSpc>
                <a:spcPct val="200000"/>
              </a:lnSpc>
              <a:buFontTx/>
              <a:buChar char="-"/>
            </a:pPr>
            <a:r>
              <a:rPr lang="en-US" sz="2000" dirty="0"/>
              <a:t>competence; </a:t>
            </a:r>
          </a:p>
          <a:p>
            <a:pPr marL="285750" indent="-285750">
              <a:lnSpc>
                <a:spcPct val="200000"/>
              </a:lnSpc>
              <a:buFontTx/>
              <a:buChar char="-"/>
            </a:pPr>
            <a:r>
              <a:rPr lang="en-US" sz="2000" dirty="0"/>
              <a:t>reference to SI units; </a:t>
            </a:r>
          </a:p>
          <a:p>
            <a:pPr marL="285750" indent="-285750">
              <a:lnSpc>
                <a:spcPct val="200000"/>
              </a:lnSpc>
              <a:buFontTx/>
              <a:buChar char="-"/>
            </a:pPr>
            <a:r>
              <a:rPr lang="en-US" sz="2000" dirty="0"/>
              <a:t>calibration intervals </a:t>
            </a:r>
            <a:r>
              <a:rPr lang="en-US" sz="1400" dirty="0"/>
              <a:t>(</a:t>
            </a:r>
            <a:r>
              <a:rPr lang="fr-BE" sz="1400" dirty="0"/>
              <a:t>Directives ILAC </a:t>
            </a:r>
            <a:r>
              <a:rPr lang="fr-BE" sz="1400" b="1" dirty="0">
                <a:solidFill>
                  <a:schemeClr val="accent1"/>
                </a:solidFill>
                <a:latin typeface="Lato"/>
              </a:rPr>
              <a:t>G24, risk-based assessment)</a:t>
            </a:r>
            <a:endParaRPr lang="fr-BE" sz="2000" dirty="0"/>
          </a:p>
        </p:txBody>
      </p:sp>
      <p:sp>
        <p:nvSpPr>
          <p:cNvPr id="5" name="ZoneTexte 4">
            <a:extLst>
              <a:ext uri="{FF2B5EF4-FFF2-40B4-BE49-F238E27FC236}">
                <a16:creationId xmlns:a16="http://schemas.microsoft.com/office/drawing/2014/main" id="{2DC6C3BC-9B9D-42EC-BD94-716D45F9B7D6}"/>
              </a:ext>
            </a:extLst>
          </p:cNvPr>
          <p:cNvSpPr txBox="1"/>
          <p:nvPr/>
        </p:nvSpPr>
        <p:spPr>
          <a:xfrm>
            <a:off x="167094" y="6193015"/>
            <a:ext cx="8880701" cy="523220"/>
          </a:xfrm>
          <a:prstGeom prst="rect">
            <a:avLst/>
          </a:prstGeom>
          <a:noFill/>
        </p:spPr>
        <p:txBody>
          <a:bodyPr wrap="none" rtlCol="0">
            <a:spAutoFit/>
          </a:bodyPr>
          <a:lstStyle/>
          <a:p>
            <a:r>
              <a:rPr lang="fr-BE" sz="2000" b="1" dirty="0">
                <a:solidFill>
                  <a:schemeClr val="accent1"/>
                </a:solidFill>
                <a:latin typeface="Lato"/>
              </a:rPr>
              <a:t>G24</a:t>
            </a:r>
            <a:r>
              <a:rPr lang="fr-BE" sz="2000" b="1" dirty="0">
                <a:latin typeface="Lato"/>
              </a:rPr>
              <a:t>: </a:t>
            </a:r>
            <a:r>
              <a:rPr lang="en-US" sz="1600" dirty="0"/>
              <a:t>“Guidelines for the determination of </a:t>
            </a:r>
            <a:r>
              <a:rPr lang="en-US" sz="1600" dirty="0">
                <a:solidFill>
                  <a:srgbClr val="FFFF00"/>
                </a:solidFill>
              </a:rPr>
              <a:t>calibration intervals </a:t>
            </a:r>
            <a:r>
              <a:rPr lang="en-US" sz="1600" dirty="0"/>
              <a:t>of m</a:t>
            </a:r>
            <a:r>
              <a:rPr lang="fr-BE" sz="1600" dirty="0" err="1"/>
              <a:t>easuring</a:t>
            </a:r>
            <a:r>
              <a:rPr lang="fr-BE" sz="1600" dirty="0"/>
              <a:t> instruments”</a:t>
            </a:r>
            <a:r>
              <a:rPr lang="fr-BE" sz="2800" b="1" dirty="0">
                <a:latin typeface="Lato"/>
              </a:rPr>
              <a:t> </a:t>
            </a:r>
            <a:r>
              <a:rPr lang="en-US" sz="1600" dirty="0"/>
              <a:t>)</a:t>
            </a:r>
            <a:endParaRPr lang="fr-BE" sz="1600" dirty="0"/>
          </a:p>
        </p:txBody>
      </p:sp>
      <p:pic>
        <p:nvPicPr>
          <p:cNvPr id="8" name="Image 7">
            <a:extLst>
              <a:ext uri="{FF2B5EF4-FFF2-40B4-BE49-F238E27FC236}">
                <a16:creationId xmlns:a16="http://schemas.microsoft.com/office/drawing/2014/main" id="{230001B9-3B46-A491-72A9-DFFC5B38C44C}"/>
              </a:ext>
            </a:extLst>
          </p:cNvPr>
          <p:cNvPicPr>
            <a:picLocks noChangeAspect="1"/>
          </p:cNvPicPr>
          <p:nvPr/>
        </p:nvPicPr>
        <p:blipFill>
          <a:blip r:embed="rId3"/>
          <a:stretch>
            <a:fillRect/>
          </a:stretch>
        </p:blipFill>
        <p:spPr>
          <a:xfrm>
            <a:off x="7440612" y="773112"/>
            <a:ext cx="4143375" cy="3914775"/>
          </a:xfrm>
          <a:prstGeom prst="rect">
            <a:avLst/>
          </a:prstGeom>
        </p:spPr>
      </p:pic>
    </p:spTree>
    <p:extLst>
      <p:ext uri="{BB962C8B-B14F-4D97-AF65-F5344CB8AC3E}">
        <p14:creationId xmlns:p14="http://schemas.microsoft.com/office/powerpoint/2010/main" val="178763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7DA96BF-67BC-4234-B4E5-52C235FEF9A9}"/>
              </a:ext>
            </a:extLst>
          </p:cNvPr>
          <p:cNvSpPr txBox="1"/>
          <p:nvPr/>
        </p:nvSpPr>
        <p:spPr>
          <a:xfrm>
            <a:off x="232967" y="1493031"/>
            <a:ext cx="10461538" cy="457882"/>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fr-BE" dirty="0"/>
          </a:p>
        </p:txBody>
      </p:sp>
      <p:sp>
        <p:nvSpPr>
          <p:cNvPr id="7" name="ZoneTexte 6">
            <a:extLst>
              <a:ext uri="{FF2B5EF4-FFF2-40B4-BE49-F238E27FC236}">
                <a16:creationId xmlns:a16="http://schemas.microsoft.com/office/drawing/2014/main" id="{8AA8F70F-A37D-4D32-A070-816000EBAC56}"/>
              </a:ext>
            </a:extLst>
          </p:cNvPr>
          <p:cNvSpPr txBox="1"/>
          <p:nvPr/>
        </p:nvSpPr>
        <p:spPr>
          <a:xfrm>
            <a:off x="1071765" y="458645"/>
            <a:ext cx="11120235" cy="4688528"/>
          </a:xfrm>
          <a:prstGeom prst="rect">
            <a:avLst/>
          </a:prstGeom>
          <a:noFill/>
        </p:spPr>
        <p:txBody>
          <a:bodyPr wrap="square" rtlCol="0">
            <a:spAutoFit/>
          </a:bodyPr>
          <a:lstStyle/>
          <a:p>
            <a:pPr eaLnBrk="0" fontAlgn="base" hangingPunct="0">
              <a:lnSpc>
                <a:spcPct val="300000"/>
              </a:lnSpc>
              <a:spcBef>
                <a:spcPct val="0"/>
              </a:spcBef>
              <a:spcAft>
                <a:spcPct val="0"/>
              </a:spcAft>
            </a:pPr>
            <a:r>
              <a:rPr lang="en-US" sz="3200" b="1" dirty="0">
                <a:solidFill>
                  <a:schemeClr val="accent1"/>
                </a:solidFill>
              </a:rPr>
              <a:t>Metrological traceability, </a:t>
            </a:r>
            <a:r>
              <a:rPr lang="en-US" sz="3200" b="1" cap="all" dirty="0">
                <a:solidFill>
                  <a:schemeClr val="accent1"/>
                </a:solidFill>
              </a:rPr>
              <a:t>which goal ?</a:t>
            </a:r>
            <a:endParaRPr lang="fr-BE" sz="3200" cap="all" dirty="0"/>
          </a:p>
          <a:p>
            <a:pPr marL="342900" indent="-342900" eaLnBrk="0" fontAlgn="base" hangingPunct="0">
              <a:lnSpc>
                <a:spcPct val="300000"/>
              </a:lnSpc>
              <a:spcBef>
                <a:spcPct val="0"/>
              </a:spcBef>
              <a:spcAft>
                <a:spcPct val="0"/>
              </a:spcAft>
              <a:buClrTx/>
              <a:buSzTx/>
              <a:buFont typeface="Arial" panose="020B0604020202020204" pitchFamily="34" charset="0"/>
              <a:buChar char="•"/>
            </a:pPr>
            <a:r>
              <a:rPr lang="fr-FR" altLang="fr-FR" sz="2400" dirty="0"/>
              <a:t>To control and document </a:t>
            </a:r>
            <a:r>
              <a:rPr lang="fr-FR" altLang="fr-FR" sz="2400" u="sng" dirty="0" err="1"/>
              <a:t>bias</a:t>
            </a:r>
            <a:r>
              <a:rPr lang="fr-FR" altLang="fr-FR" sz="2400" u="sng" dirty="0"/>
              <a:t> and measurement </a:t>
            </a:r>
            <a:r>
              <a:rPr lang="fr-FR" altLang="fr-FR" sz="2400" u="sng" dirty="0" err="1"/>
              <a:t>uncertainty</a:t>
            </a:r>
            <a:endParaRPr lang="fr-FR" altLang="fr-FR" sz="2400" u="sng" dirty="0"/>
          </a:p>
          <a:p>
            <a:pPr marL="342900" indent="-342900" eaLnBrk="0" fontAlgn="base" hangingPunct="0">
              <a:lnSpc>
                <a:spcPct val="300000"/>
              </a:lnSpc>
              <a:spcBef>
                <a:spcPct val="0"/>
              </a:spcBef>
              <a:spcAft>
                <a:spcPct val="0"/>
              </a:spcAft>
              <a:buClrTx/>
              <a:buSzTx/>
              <a:buFont typeface="Arial" panose="020B0604020202020204" pitchFamily="34" charset="0"/>
              <a:buChar char="•"/>
            </a:pPr>
            <a:r>
              <a:rPr lang="fr-FR" altLang="fr-FR" sz="2400" dirty="0" err="1"/>
              <a:t>Enabling</a:t>
            </a:r>
            <a:r>
              <a:rPr lang="fr-FR" altLang="fr-FR" sz="2400" dirty="0"/>
              <a:t> </a:t>
            </a:r>
            <a:r>
              <a:rPr lang="fr-FR" altLang="fr-FR" sz="2400" u="sng" dirty="0"/>
              <a:t>control </a:t>
            </a:r>
            <a:r>
              <a:rPr lang="en-US" altLang="fr-FR" sz="2400" u="sng" dirty="0"/>
              <a:t>over the impact on patients</a:t>
            </a:r>
          </a:p>
          <a:p>
            <a:pPr algn="r" eaLnBrk="0" fontAlgn="base" hangingPunct="0">
              <a:lnSpc>
                <a:spcPct val="300000"/>
              </a:lnSpc>
              <a:spcBef>
                <a:spcPct val="0"/>
              </a:spcBef>
              <a:spcAft>
                <a:spcPct val="0"/>
              </a:spcAft>
              <a:buClrTx/>
              <a:buSzTx/>
            </a:pPr>
            <a:r>
              <a:rPr lang="fr-FR" altLang="fr-FR" sz="2000" dirty="0"/>
              <a:t>(</a:t>
            </a:r>
            <a:r>
              <a:rPr lang="en-US" sz="2000" dirty="0"/>
              <a:t>biological reference interval, clinical decision limit)</a:t>
            </a:r>
          </a:p>
        </p:txBody>
      </p:sp>
    </p:spTree>
    <p:extLst>
      <p:ext uri="{BB962C8B-B14F-4D97-AF65-F5344CB8AC3E}">
        <p14:creationId xmlns:p14="http://schemas.microsoft.com/office/powerpoint/2010/main" val="393489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a:extLst>
              <a:ext uri="{FF2B5EF4-FFF2-40B4-BE49-F238E27FC236}">
                <a16:creationId xmlns:a16="http://schemas.microsoft.com/office/drawing/2014/main" id="{0C74A34C-07A0-42DB-B2AD-80CCBDA9F843}"/>
              </a:ext>
            </a:extLst>
          </p:cNvPr>
          <p:cNvSpPr txBox="1">
            <a:spLocks/>
          </p:cNvSpPr>
          <p:nvPr/>
        </p:nvSpPr>
        <p:spPr>
          <a:xfrm>
            <a:off x="0" y="281105"/>
            <a:ext cx="12192000" cy="573869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b="1" dirty="0">
                <a:solidFill>
                  <a:schemeClr val="accent1"/>
                </a:solidFill>
              </a:rPr>
              <a:t>Which Regulatory standard applies ?</a:t>
            </a:r>
          </a:p>
          <a:p>
            <a:pPr marL="457200" indent="-457200">
              <a:buFont typeface="+mj-lt"/>
              <a:buAutoNum type="arabicPeriod"/>
            </a:pPr>
            <a:r>
              <a:rPr lang="en-US" b="1" dirty="0"/>
              <a:t>AR 1999 - Article 28 §5</a:t>
            </a:r>
          </a:p>
          <a:p>
            <a:pPr marL="0" indent="0">
              <a:buNone/>
            </a:pPr>
            <a:endParaRPr lang="en-US" dirty="0"/>
          </a:p>
          <a:p>
            <a:pPr marL="0" indent="0">
              <a:buNone/>
            </a:pPr>
            <a:endParaRPr lang="en-US" dirty="0"/>
          </a:p>
          <a:p>
            <a:pPr marL="0" indent="0">
              <a:buNone/>
            </a:pPr>
            <a:endParaRPr lang="en-US" dirty="0"/>
          </a:p>
          <a:p>
            <a:pPr marL="0" indent="0">
              <a:buNone/>
            </a:pPr>
            <a:r>
              <a:rPr lang="en-US" dirty="0"/>
              <a:t>2.     </a:t>
            </a:r>
            <a:r>
              <a:rPr lang="en-US" b="1" dirty="0"/>
              <a:t>Formal requirements of the Practical Directives (V4:2025)</a:t>
            </a:r>
          </a:p>
          <a:p>
            <a:pPr marL="0" indent="0">
              <a:buNone/>
            </a:pPr>
            <a:r>
              <a:rPr lang="en-US" dirty="0">
                <a:solidFill>
                  <a:schemeClr val="accent1"/>
                </a:solidFill>
              </a:rPr>
              <a:t>“</a:t>
            </a:r>
            <a:r>
              <a:rPr lang="en-US" i="1" dirty="0">
                <a:solidFill>
                  <a:schemeClr val="accent1"/>
                </a:solidFill>
              </a:rPr>
              <a:t>6.5.1.A: The laboratory must have </a:t>
            </a:r>
            <a:r>
              <a:rPr lang="en-US" i="1" dirty="0">
                <a:solidFill>
                  <a:schemeClr val="accent1"/>
                </a:solidFill>
                <a:effectLst>
                  <a:outerShdw blurRad="38100" dist="38100" dir="2700000" algn="tl">
                    <a:srgbClr val="000000">
                      <a:alpha val="43137"/>
                    </a:srgbClr>
                  </a:outerShdw>
                </a:effectLst>
              </a:rPr>
              <a:t>procedures</a:t>
            </a:r>
            <a:r>
              <a:rPr lang="en-US" i="1" dirty="0">
                <a:solidFill>
                  <a:schemeClr val="accent1"/>
                </a:solidFill>
              </a:rPr>
              <a:t> in place for performing controls and calibrations, </a:t>
            </a:r>
          </a:p>
          <a:p>
            <a:pPr marL="0" indent="0">
              <a:buNone/>
            </a:pPr>
            <a:r>
              <a:rPr lang="en-US" i="1" dirty="0">
                <a:solidFill>
                  <a:schemeClr val="accent1"/>
                </a:solidFill>
              </a:rPr>
              <a:t>And for managing and releasing measuring equipment and standards.”</a:t>
            </a:r>
          </a:p>
          <a:p>
            <a:pPr marL="0" indent="0">
              <a:buNone/>
            </a:pPr>
            <a:r>
              <a:rPr lang="en-US" dirty="0"/>
              <a:t>---------------------------------</a:t>
            </a:r>
          </a:p>
        </p:txBody>
      </p:sp>
      <p:pic>
        <p:nvPicPr>
          <p:cNvPr id="3" name="Image 2">
            <a:extLst>
              <a:ext uri="{FF2B5EF4-FFF2-40B4-BE49-F238E27FC236}">
                <a16:creationId xmlns:a16="http://schemas.microsoft.com/office/drawing/2014/main" id="{DAEBB4B4-9280-4527-AE00-07BD13747FF2}"/>
              </a:ext>
            </a:extLst>
          </p:cNvPr>
          <p:cNvPicPr>
            <a:picLocks noChangeAspect="1"/>
          </p:cNvPicPr>
          <p:nvPr/>
        </p:nvPicPr>
        <p:blipFill>
          <a:blip r:embed="rId3"/>
          <a:stretch>
            <a:fillRect/>
          </a:stretch>
        </p:blipFill>
        <p:spPr>
          <a:xfrm>
            <a:off x="9126105" y="232706"/>
            <a:ext cx="2928751" cy="2527094"/>
          </a:xfrm>
          <a:prstGeom prst="rect">
            <a:avLst/>
          </a:prstGeom>
        </p:spPr>
      </p:pic>
      <p:sp>
        <p:nvSpPr>
          <p:cNvPr id="4" name="ZoneTexte 3">
            <a:extLst>
              <a:ext uri="{FF2B5EF4-FFF2-40B4-BE49-F238E27FC236}">
                <a16:creationId xmlns:a16="http://schemas.microsoft.com/office/drawing/2014/main" id="{CEBA26A5-E1F7-4B8E-BE2A-BC73D23B5CE7}"/>
              </a:ext>
            </a:extLst>
          </p:cNvPr>
          <p:cNvSpPr txBox="1"/>
          <p:nvPr/>
        </p:nvSpPr>
        <p:spPr>
          <a:xfrm>
            <a:off x="0" y="1374657"/>
            <a:ext cx="8782050" cy="830997"/>
          </a:xfrm>
          <a:prstGeom prst="rect">
            <a:avLst/>
          </a:prstGeom>
          <a:noFill/>
        </p:spPr>
        <p:txBody>
          <a:bodyPr wrap="square" rtlCol="0">
            <a:spAutoFit/>
          </a:bodyPr>
          <a:lstStyle/>
          <a:p>
            <a:r>
              <a:rPr lang="fr-FR" altLang="fr-FR" sz="1600" i="1" dirty="0">
                <a:effectLst>
                  <a:outerShdw blurRad="38100" dist="38100" dir="2700000" algn="tl">
                    <a:srgbClr val="000000">
                      <a:alpha val="43137"/>
                    </a:srgbClr>
                  </a:outerShdw>
                </a:effectLst>
              </a:rPr>
              <a:t>do not affect the </a:t>
            </a:r>
            <a:r>
              <a:rPr lang="fr-FR" altLang="fr-FR" sz="1600" i="1" dirty="0" err="1">
                <a:effectLst>
                  <a:outerShdw blurRad="38100" dist="38100" dir="2700000" algn="tl">
                    <a:srgbClr val="000000">
                      <a:alpha val="43137"/>
                    </a:srgbClr>
                  </a:outerShdw>
                </a:effectLst>
              </a:rPr>
              <a:t>reliability</a:t>
            </a:r>
            <a:r>
              <a:rPr lang="fr-FR" altLang="fr-FR" sz="1600" i="1" dirty="0">
                <a:effectLst>
                  <a:outerShdw blurRad="38100" dist="38100" dir="2700000" algn="tl">
                    <a:srgbClr val="000000">
                      <a:alpha val="43137"/>
                    </a:srgbClr>
                  </a:outerShdw>
                </a:effectLst>
              </a:rPr>
              <a:t> of the </a:t>
            </a:r>
            <a:r>
              <a:rPr lang="fr-FR" altLang="fr-FR" sz="1600" i="1" dirty="0" err="1">
                <a:effectLst>
                  <a:outerShdw blurRad="38100" dist="38100" dir="2700000" algn="tl">
                    <a:srgbClr val="000000">
                      <a:alpha val="43137"/>
                    </a:srgbClr>
                  </a:outerShdw>
                </a:effectLst>
              </a:rPr>
              <a:t>results</a:t>
            </a:r>
            <a:r>
              <a:rPr lang="fr-FR" altLang="fr-FR" sz="1600" i="1" dirty="0">
                <a:effectLst>
                  <a:outerShdw blurRad="38100" dist="38100" dir="2700000" algn="tl">
                    <a:srgbClr val="000000">
                      <a:alpha val="43137"/>
                    </a:srgbClr>
                  </a:outerShdw>
                </a:effectLst>
              </a:rPr>
              <a:t> in the </a:t>
            </a:r>
            <a:r>
              <a:rPr lang="fr-FR" altLang="fr-FR" sz="1600" i="1" dirty="0" err="1">
                <a:effectLst>
                  <a:outerShdw blurRad="38100" dist="38100" dir="2700000" algn="tl">
                    <a:srgbClr val="000000">
                      <a:alpha val="43137"/>
                    </a:srgbClr>
                  </a:outerShdw>
                </a:effectLst>
              </a:rPr>
              <a:t>current</a:t>
            </a:r>
            <a:r>
              <a:rPr lang="fr-FR" altLang="fr-FR" sz="1600" i="1" dirty="0">
                <a:effectLst>
                  <a:outerShdw blurRad="38100" dist="38100" dir="2700000" algn="tl">
                    <a:srgbClr val="000000">
                      <a:alpha val="43137"/>
                    </a:srgbClr>
                  </a:outerShdw>
                </a:effectLst>
              </a:rPr>
              <a:t> state of science</a:t>
            </a:r>
            <a:r>
              <a:rPr lang="en-US" sz="1600" i="1" dirty="0">
                <a:effectLst>
                  <a:outerShdw blurRad="38100" dist="38100" dir="2700000" algn="tl">
                    <a:srgbClr val="000000">
                      <a:alpha val="43137"/>
                    </a:srgbClr>
                  </a:outerShdw>
                </a:effectLst>
              </a:rPr>
              <a:t>.” “</a:t>
            </a:r>
            <a:r>
              <a:rPr lang="fr-FR" altLang="fr-FR" sz="1600" i="1" dirty="0">
                <a:effectLst>
                  <a:outerShdw blurRad="38100" dist="38100" dir="2700000" algn="tl">
                    <a:srgbClr val="000000">
                      <a:alpha val="43137"/>
                    </a:srgbClr>
                  </a:outerShdw>
                </a:effectLst>
              </a:rPr>
              <a:t>The </a:t>
            </a:r>
            <a:r>
              <a:rPr lang="fr-FR" altLang="fr-FR" sz="1600" i="1" dirty="0" err="1">
                <a:effectLst>
                  <a:outerShdw blurRad="38100" dist="38100" dir="2700000" algn="tl">
                    <a:srgbClr val="000000">
                      <a:alpha val="43137"/>
                    </a:srgbClr>
                  </a:outerShdw>
                </a:effectLst>
              </a:rPr>
              <a:t>reference</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materials</a:t>
            </a:r>
            <a:r>
              <a:rPr lang="fr-FR" altLang="fr-FR" sz="1600" i="1" dirty="0">
                <a:effectLst>
                  <a:outerShdw blurRad="38100" dist="38100" dir="2700000" algn="tl">
                    <a:srgbClr val="000000">
                      <a:alpha val="43137"/>
                    </a:srgbClr>
                  </a:outerShdw>
                </a:effectLst>
              </a:rPr>
              <a:t> used must </a:t>
            </a:r>
            <a:r>
              <a:rPr lang="fr-FR" altLang="fr-FR" sz="1600" i="1" dirty="0" err="1">
                <a:effectLst>
                  <a:outerShdw blurRad="38100" dist="38100" dir="2700000" algn="tl">
                    <a:srgbClr val="000000">
                      <a:alpha val="43137"/>
                    </a:srgbClr>
                  </a:outerShdw>
                </a:effectLst>
              </a:rPr>
              <a:t>be</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traceable</a:t>
            </a:r>
            <a:r>
              <a:rPr lang="fr-FR" altLang="fr-FR" sz="1600" i="1" dirty="0">
                <a:effectLst>
                  <a:outerShdw blurRad="38100" dist="38100" dir="2700000" algn="tl">
                    <a:srgbClr val="000000">
                      <a:alpha val="43137"/>
                    </a:srgbClr>
                  </a:outerShdw>
                </a:effectLst>
              </a:rPr>
              <a:t> to national or international standards. </a:t>
            </a:r>
            <a:r>
              <a:rPr lang="fr-FR" altLang="fr-FR" sz="1600" i="1" dirty="0" err="1">
                <a:effectLst>
                  <a:outerShdw blurRad="38100" dist="38100" dir="2700000" algn="tl">
                    <a:srgbClr val="000000">
                      <a:alpha val="43137"/>
                    </a:srgbClr>
                  </a:outerShdw>
                </a:effectLst>
              </a:rPr>
              <a:t>Where</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these</a:t>
            </a:r>
            <a:r>
              <a:rPr lang="fr-FR" altLang="fr-FR" sz="1600" i="1" dirty="0">
                <a:effectLst>
                  <a:outerShdw blurRad="38100" dist="38100" dir="2700000" algn="tl">
                    <a:srgbClr val="000000">
                      <a:alpha val="43137"/>
                    </a:srgbClr>
                  </a:outerShdw>
                </a:effectLst>
              </a:rPr>
              <a:t> conditions </a:t>
            </a:r>
            <a:r>
              <a:rPr lang="fr-FR" altLang="fr-FR" sz="1600" i="1" dirty="0" err="1">
                <a:effectLst>
                  <a:outerShdw blurRad="38100" dist="38100" dir="2700000" algn="tl">
                    <a:srgbClr val="000000">
                      <a:alpha val="43137"/>
                    </a:srgbClr>
                  </a:outerShdw>
                </a:effectLst>
              </a:rPr>
              <a:t>cannot</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be</a:t>
            </a:r>
            <a:r>
              <a:rPr lang="fr-FR" altLang="fr-FR" sz="1600" i="1" dirty="0">
                <a:effectLst>
                  <a:outerShdw blurRad="38100" dist="38100" dir="2700000" algn="tl">
                    <a:srgbClr val="000000">
                      <a:alpha val="43137"/>
                    </a:srgbClr>
                  </a:outerShdw>
                </a:effectLst>
              </a:rPr>
              <a:t> met, </a:t>
            </a:r>
            <a:r>
              <a:rPr lang="fr-FR" altLang="fr-FR" sz="1600" i="1" dirty="0" err="1">
                <a:effectLst>
                  <a:outerShdw blurRad="38100" dist="38100" dir="2700000" algn="tl">
                    <a:srgbClr val="000000">
                      <a:alpha val="43137"/>
                    </a:srgbClr>
                  </a:outerShdw>
                </a:effectLst>
              </a:rPr>
              <a:t>other</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equivalent</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procedures</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may</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be</a:t>
            </a:r>
            <a:r>
              <a:rPr lang="fr-FR" altLang="fr-FR" sz="1600" i="1" dirty="0">
                <a:effectLst>
                  <a:outerShdw blurRad="38100" dist="38100" dir="2700000" algn="tl">
                    <a:srgbClr val="000000">
                      <a:alpha val="43137"/>
                    </a:srgbClr>
                  </a:outerShdw>
                </a:effectLst>
              </a:rPr>
              <a:t> used </a:t>
            </a:r>
            <a:r>
              <a:rPr lang="fr-FR" altLang="fr-FR" sz="1600" i="1" dirty="0" err="1">
                <a:effectLst>
                  <a:outerShdw blurRad="38100" dist="38100" dir="2700000" algn="tl">
                    <a:srgbClr val="000000">
                      <a:alpha val="43137"/>
                    </a:srgbClr>
                  </a:outerShdw>
                </a:effectLst>
              </a:rPr>
              <a:t>provided</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that</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they</a:t>
            </a:r>
            <a:r>
              <a:rPr lang="fr-FR" altLang="fr-FR" sz="1600" i="1" dirty="0">
                <a:effectLst>
                  <a:outerShdw blurRad="38100" dist="38100" dir="2700000" algn="tl">
                    <a:srgbClr val="000000">
                      <a:alpha val="43137"/>
                    </a:srgbClr>
                  </a:outerShdw>
                </a:effectLst>
              </a:rPr>
              <a:t> </a:t>
            </a:r>
            <a:endParaRPr lang="en-US" sz="1600" i="1" dirty="0">
              <a:effectLst>
                <a:outerShdw blurRad="38100" dist="38100" dir="2700000" algn="tl">
                  <a:srgbClr val="000000">
                    <a:alpha val="43137"/>
                  </a:srgbClr>
                </a:outerShdw>
              </a:effectLst>
            </a:endParaRPr>
          </a:p>
        </p:txBody>
      </p:sp>
      <p:sp>
        <p:nvSpPr>
          <p:cNvPr id="2" name="ZoneTexte 1">
            <a:extLst>
              <a:ext uri="{FF2B5EF4-FFF2-40B4-BE49-F238E27FC236}">
                <a16:creationId xmlns:a16="http://schemas.microsoft.com/office/drawing/2014/main" id="{03CEDD36-C46D-4C15-9CCA-BCBB03EDF5D7}"/>
              </a:ext>
            </a:extLst>
          </p:cNvPr>
          <p:cNvSpPr txBox="1"/>
          <p:nvPr/>
        </p:nvSpPr>
        <p:spPr>
          <a:xfrm>
            <a:off x="150458" y="4883178"/>
            <a:ext cx="11891083" cy="1200329"/>
          </a:xfrm>
          <a:prstGeom prst="rect">
            <a:avLst/>
          </a:prstGeom>
          <a:noFill/>
        </p:spPr>
        <p:txBody>
          <a:bodyPr wrap="square" rtlCol="0">
            <a:spAutoFit/>
          </a:bodyPr>
          <a:lstStyle/>
          <a:p>
            <a:pPr algn="just"/>
            <a:r>
              <a:rPr lang="en-US" dirty="0">
                <a:sym typeface="Wingdings" panose="05000000000000000000" pitchFamily="2" charset="2"/>
              </a:rPr>
              <a:t> </a:t>
            </a:r>
            <a:r>
              <a:rPr lang="en-US" dirty="0">
                <a:solidFill>
                  <a:schemeClr val="accent1"/>
                </a:solidFill>
              </a:rPr>
              <a:t>The other elements presented here </a:t>
            </a:r>
            <a:r>
              <a:rPr lang="en-US" dirty="0"/>
              <a:t>from the v4 practical Directives are </a:t>
            </a:r>
            <a:r>
              <a:rPr lang="en-US" dirty="0">
                <a:solidFill>
                  <a:schemeClr val="accent1"/>
                </a:solidFill>
              </a:rPr>
              <a:t>included in “Comments.”</a:t>
            </a:r>
          </a:p>
          <a:p>
            <a:pPr algn="just"/>
            <a:r>
              <a:rPr lang="en-US" dirty="0"/>
              <a:t>A “comment” is an optional requirement, best practice, example, suggestion, recommendation, or existing guideline that may help the laboratory develop its own quality system.</a:t>
            </a:r>
          </a:p>
          <a:p>
            <a:pPr algn="just"/>
            <a:endParaRPr lang="fr-BE" dirty="0"/>
          </a:p>
        </p:txBody>
      </p:sp>
    </p:spTree>
    <p:extLst>
      <p:ext uri="{BB962C8B-B14F-4D97-AF65-F5344CB8AC3E}">
        <p14:creationId xmlns:p14="http://schemas.microsoft.com/office/powerpoint/2010/main" val="253087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C7ADAD-35DB-4CB5-8D3D-D664113E3D38}"/>
              </a:ext>
            </a:extLst>
          </p:cNvPr>
          <p:cNvSpPr/>
          <p:nvPr/>
        </p:nvSpPr>
        <p:spPr>
          <a:xfrm>
            <a:off x="13252" y="92764"/>
            <a:ext cx="12192000" cy="5816977"/>
          </a:xfrm>
          <a:prstGeom prst="rect">
            <a:avLst/>
          </a:prstGeom>
        </p:spPr>
        <p:txBody>
          <a:bodyPr wrap="square">
            <a:spAutoFit/>
          </a:bodyPr>
          <a:lstStyle/>
          <a:p>
            <a:pPr algn="ctr"/>
            <a:r>
              <a:rPr lang="en-US" sz="2400" b="1" dirty="0">
                <a:solidFill>
                  <a:schemeClr val="accent1"/>
                </a:solidFill>
              </a:rPr>
              <a:t>Calibration ≠ Verification</a:t>
            </a:r>
          </a:p>
          <a:p>
            <a:endParaRPr lang="fr-BE" sz="2400" b="1" dirty="0">
              <a:solidFill>
                <a:schemeClr val="accent1"/>
              </a:solidFill>
            </a:endParaRPr>
          </a:p>
          <a:p>
            <a:r>
              <a:rPr lang="en-US" sz="2400" b="1" dirty="0">
                <a:solidFill>
                  <a:schemeClr val="accent1"/>
                </a:solidFill>
              </a:rPr>
              <a:t>Verification</a:t>
            </a:r>
          </a:p>
          <a:p>
            <a:pPr marL="342900" indent="-342900">
              <a:buFont typeface="Arial" panose="020B0604020202020204" pitchFamily="34" charset="0"/>
              <a:buChar char="•"/>
            </a:pPr>
            <a:r>
              <a:rPr lang="en-US" i="1" dirty="0"/>
              <a:t>“Confirmation of truthfulness, by providing objective evidence that the specified requirements have been met”</a:t>
            </a:r>
          </a:p>
          <a:p>
            <a:r>
              <a:rPr lang="en-US" dirty="0">
                <a:sym typeface="Wingdings" panose="05000000000000000000" pitchFamily="2" charset="2"/>
              </a:rPr>
              <a:t>	  Concept of “</a:t>
            </a:r>
            <a:r>
              <a:rPr lang="en-US" dirty="0">
                <a:solidFill>
                  <a:srgbClr val="FFFF00"/>
                </a:solidFill>
                <a:sym typeface="Wingdings" panose="05000000000000000000" pitchFamily="2" charset="2"/>
              </a:rPr>
              <a:t>control result</a:t>
            </a:r>
            <a:r>
              <a:rPr lang="en-US" dirty="0">
                <a:sym typeface="Wingdings" panose="05000000000000000000" pitchFamily="2" charset="2"/>
              </a:rPr>
              <a:t>” and </a:t>
            </a:r>
            <a:r>
              <a:rPr lang="en-US" dirty="0">
                <a:solidFill>
                  <a:srgbClr val="FFFF00"/>
                </a:solidFill>
                <a:sym typeface="Wingdings" panose="05000000000000000000" pitchFamily="2" charset="2"/>
              </a:rPr>
              <a:t>acceptability threshold</a:t>
            </a:r>
          </a:p>
          <a:p>
            <a:pPr marL="285750" indent="-285750">
              <a:buFont typeface="Arial" panose="020B0604020202020204" pitchFamily="34" charset="0"/>
              <a:buChar char="•"/>
            </a:pPr>
            <a:r>
              <a:rPr lang="en-US" dirty="0"/>
              <a:t>Sufficient for </a:t>
            </a:r>
            <a:r>
              <a:rPr lang="en-US" dirty="0">
                <a:solidFill>
                  <a:srgbClr val="FFFF00"/>
                </a:solidFill>
              </a:rPr>
              <a:t>Non-critical equipment</a:t>
            </a:r>
          </a:p>
          <a:p>
            <a:pPr marL="285750" indent="-285750">
              <a:buFont typeface="Arial" panose="020B0604020202020204" pitchFamily="34" charset="0"/>
              <a:buChar char="•"/>
            </a:pPr>
            <a:r>
              <a:rPr lang="en-US" dirty="0"/>
              <a:t>E.g. daily checking of the scale with a test weight</a:t>
            </a:r>
          </a:p>
          <a:p>
            <a:pPr marL="285750" indent="-285750">
              <a:buFont typeface="Arial" panose="020B0604020202020204" pitchFamily="34" charset="0"/>
              <a:buChar char="•"/>
            </a:pPr>
            <a:r>
              <a:rPr lang="fr-FR" dirty="0">
                <a:sym typeface="Wingdings" panose="05000000000000000000" pitchFamily="2" charset="2"/>
              </a:rPr>
              <a:t>In-house</a:t>
            </a:r>
            <a:endParaRPr lang="en-US" dirty="0"/>
          </a:p>
          <a:p>
            <a:r>
              <a:rPr lang="en-US" sz="2400" dirty="0"/>
              <a:t>----------------------------------------------</a:t>
            </a:r>
          </a:p>
          <a:p>
            <a:r>
              <a:rPr lang="fr-FR" sz="2400" b="1" dirty="0">
                <a:solidFill>
                  <a:schemeClr val="accent1"/>
                </a:solidFill>
              </a:rPr>
              <a:t>Calibration</a:t>
            </a:r>
          </a:p>
          <a:p>
            <a:r>
              <a:rPr lang="en-US" i="1" dirty="0"/>
              <a:t>“Procedure which, under specified conditions:</a:t>
            </a:r>
          </a:p>
          <a:p>
            <a:pPr marL="285750" indent="-285750">
              <a:buFont typeface="Arial" panose="020B0604020202020204" pitchFamily="34" charset="0"/>
              <a:buChar char="•"/>
            </a:pPr>
            <a:r>
              <a:rPr lang="en-US" i="1" dirty="0"/>
              <a:t>(1) first establishes a relationship between the known values of measurement standards, with their associated measurement uncertainties, and readings with their associated measurement uncertainties,</a:t>
            </a:r>
          </a:p>
          <a:p>
            <a:pPr marL="285750" indent="-285750">
              <a:buFont typeface="Arial" panose="020B0604020202020204" pitchFamily="34" charset="0"/>
              <a:buChar char="•"/>
            </a:pPr>
            <a:r>
              <a:rPr lang="en-US" i="1" dirty="0"/>
              <a:t>(2) and then uses this information to establish a relationship in order to obtain a measurement result for an indication.”</a:t>
            </a:r>
          </a:p>
          <a:p>
            <a:r>
              <a:rPr lang="en-US" dirty="0">
                <a:sym typeface="Wingdings" panose="05000000000000000000" pitchFamily="2" charset="2"/>
              </a:rPr>
              <a:t>	 </a:t>
            </a:r>
            <a:r>
              <a:rPr lang="en-US" dirty="0"/>
              <a:t>Concept of </a:t>
            </a:r>
            <a:r>
              <a:rPr lang="en-US" dirty="0">
                <a:solidFill>
                  <a:srgbClr val="FFFF00"/>
                </a:solidFill>
              </a:rPr>
              <a:t>bias and uncertainty</a:t>
            </a:r>
            <a:r>
              <a:rPr lang="en-US" dirty="0"/>
              <a:t>, </a:t>
            </a:r>
            <a:r>
              <a:rPr lang="en-US" dirty="0">
                <a:solidFill>
                  <a:srgbClr val="FFFF00"/>
                </a:solidFill>
              </a:rPr>
              <a:t>relationship between higher-level standard, laboratory standard, and routine measurement</a:t>
            </a:r>
          </a:p>
          <a:p>
            <a:pPr marL="285750" indent="-285750">
              <a:buFont typeface="Arial" panose="020B0604020202020204" pitchFamily="34" charset="0"/>
              <a:buChar char="•"/>
            </a:pPr>
            <a:r>
              <a:rPr lang="fr-FR" dirty="0" err="1">
                <a:sym typeface="Wingdings" panose="05000000000000000000" pitchFamily="2" charset="2"/>
              </a:rPr>
              <a:t>Needed</a:t>
            </a:r>
            <a:r>
              <a:rPr lang="fr-FR" dirty="0">
                <a:sym typeface="Wingdings" panose="05000000000000000000" pitchFamily="2" charset="2"/>
              </a:rPr>
              <a:t> for </a:t>
            </a:r>
            <a:r>
              <a:rPr lang="fr-FR" dirty="0" err="1">
                <a:solidFill>
                  <a:srgbClr val="FFFF00"/>
                </a:solidFill>
                <a:sym typeface="Wingdings" panose="05000000000000000000" pitchFamily="2" charset="2"/>
              </a:rPr>
              <a:t>critical</a:t>
            </a:r>
            <a:r>
              <a:rPr lang="fr-FR" dirty="0">
                <a:sym typeface="Wingdings" panose="05000000000000000000" pitchFamily="2" charset="2"/>
              </a:rPr>
              <a:t> </a:t>
            </a:r>
            <a:r>
              <a:rPr lang="fr-FR" dirty="0" err="1">
                <a:sym typeface="Wingdings" panose="05000000000000000000" pitchFamily="2" charset="2"/>
              </a:rPr>
              <a:t>equipement</a:t>
            </a:r>
            <a:endParaRPr lang="fr-FR" dirty="0">
              <a:sym typeface="Wingdings" panose="05000000000000000000" pitchFamily="2" charset="2"/>
            </a:endParaRPr>
          </a:p>
          <a:p>
            <a:pPr marL="285750" indent="-285750">
              <a:buFont typeface="Arial" panose="020B0604020202020204" pitchFamily="34" charset="0"/>
              <a:buChar char="•"/>
            </a:pPr>
            <a:r>
              <a:rPr lang="fr-FR" dirty="0">
                <a:sym typeface="Wingdings" panose="05000000000000000000" pitchFamily="2" charset="2"/>
              </a:rPr>
              <a:t>In-house or </a:t>
            </a:r>
            <a:r>
              <a:rPr lang="fr-FR" dirty="0" err="1">
                <a:sym typeface="Wingdings" panose="05000000000000000000" pitchFamily="2" charset="2"/>
              </a:rPr>
              <a:t>external</a:t>
            </a:r>
            <a:endParaRPr lang="fr-BE" sz="2400" b="1" dirty="0">
              <a:solidFill>
                <a:schemeClr val="accent1"/>
              </a:solidFill>
            </a:endParaRPr>
          </a:p>
        </p:txBody>
      </p:sp>
      <p:sp>
        <p:nvSpPr>
          <p:cNvPr id="3" name="Rectangle 1">
            <a:extLst>
              <a:ext uri="{FF2B5EF4-FFF2-40B4-BE49-F238E27FC236}">
                <a16:creationId xmlns:a16="http://schemas.microsoft.com/office/drawing/2014/main" id="{9FE15A08-FE5D-4167-9540-4D9A4C12FA0D}"/>
              </a:ext>
            </a:extLst>
          </p:cNvPr>
          <p:cNvSpPr>
            <a:spLocks noChangeArrowheads="1"/>
          </p:cNvSpPr>
          <p:nvPr/>
        </p:nvSpPr>
        <p:spPr bwMode="auto">
          <a:xfrm>
            <a:off x="614149" y="6200540"/>
            <a:ext cx="10508776" cy="584775"/>
          </a:xfrm>
          <a:prstGeom prst="rect">
            <a:avLst/>
          </a:prstGeom>
          <a:solidFill>
            <a:schemeClr val="accent1">
              <a:lumMod val="5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0" i="1" u="none" strike="noStrike" cap="none" normalizeH="0" baseline="0" dirty="0" err="1">
                <a:ln>
                  <a:noFill/>
                </a:ln>
                <a:effectLst/>
                <a:latin typeface="Arial" panose="020B0604020202020204" pitchFamily="34" charset="0"/>
              </a:rPr>
              <a:t>What</a:t>
            </a:r>
            <a:r>
              <a:rPr kumimoji="0" lang="fr-FR" altLang="fr-FR" sz="3200" b="0" i="1" u="none" strike="noStrike" cap="none" normalizeH="0" baseline="0" dirty="0">
                <a:ln>
                  <a:noFill/>
                </a:ln>
                <a:effectLst/>
                <a:latin typeface="Arial" panose="020B0604020202020204" pitchFamily="34" charset="0"/>
              </a:rPr>
              <a:t> </a:t>
            </a:r>
            <a:r>
              <a:rPr kumimoji="0" lang="fr-FR" altLang="fr-FR" sz="3200" b="0" i="1" u="none" strike="noStrike" cap="none" normalizeH="0" baseline="0" dirty="0" err="1">
                <a:ln>
                  <a:noFill/>
                </a:ln>
                <a:effectLst/>
                <a:latin typeface="Arial" panose="020B0604020202020204" pitchFamily="34" charset="0"/>
              </a:rPr>
              <a:t>is</a:t>
            </a:r>
            <a:r>
              <a:rPr kumimoji="0" lang="fr-FR" altLang="fr-FR" sz="3200" b="0" i="1" u="none" strike="noStrike" cap="none" normalizeH="0" baseline="0" dirty="0">
                <a:ln>
                  <a:noFill/>
                </a:ln>
                <a:effectLst/>
                <a:latin typeface="Arial" panose="020B0604020202020204" pitchFamily="34" charset="0"/>
              </a:rPr>
              <a:t> </a:t>
            </a:r>
            <a:r>
              <a:rPr kumimoji="0" lang="fr-FR" altLang="fr-FR" sz="3200" b="0" i="1" u="none" strike="noStrike" cap="none" normalizeH="0" baseline="0" dirty="0" err="1">
                <a:ln>
                  <a:noFill/>
                </a:ln>
                <a:effectLst/>
                <a:latin typeface="Arial" panose="020B0604020202020204" pitchFamily="34" charset="0"/>
              </a:rPr>
              <a:t>critical</a:t>
            </a:r>
            <a:r>
              <a:rPr kumimoji="0" lang="fr-FR" altLang="fr-FR" sz="3200" b="0" i="1" u="none" strike="noStrike" cap="none" normalizeH="0" baseline="0" dirty="0">
                <a:ln>
                  <a:noFill/>
                </a:ln>
                <a:effectLst/>
                <a:latin typeface="Arial" panose="020B0604020202020204" pitchFamily="34" charset="0"/>
              </a:rPr>
              <a:t> </a:t>
            </a:r>
            <a:r>
              <a:rPr kumimoji="0" lang="fr-FR" altLang="fr-FR" sz="3200" b="0" i="1" u="none" strike="noStrike" cap="none" normalizeH="0" baseline="0" dirty="0" err="1">
                <a:ln>
                  <a:noFill/>
                </a:ln>
                <a:effectLst/>
                <a:latin typeface="Arial" panose="020B0604020202020204" pitchFamily="34" charset="0"/>
              </a:rPr>
              <a:t>equipment</a:t>
            </a:r>
            <a:r>
              <a:rPr kumimoji="0" lang="fr-FR" altLang="fr-FR" sz="3200" b="0" i="1" u="none" strike="noStrike" cap="none" normalizeH="0" baseline="0" dirty="0">
                <a:ln>
                  <a:noFill/>
                </a:ln>
                <a:effectLst/>
                <a:latin typeface="Arial" panose="020B0604020202020204" pitchFamily="34" charset="0"/>
              </a:rPr>
              <a:t> and how can </a:t>
            </a:r>
            <a:r>
              <a:rPr kumimoji="0" lang="fr-FR" altLang="fr-FR" sz="3200" b="0" i="1" u="none" strike="noStrike" cap="none" normalizeH="0" baseline="0" dirty="0" err="1">
                <a:ln>
                  <a:noFill/>
                </a:ln>
                <a:effectLst/>
                <a:latin typeface="Arial" panose="020B0604020202020204" pitchFamily="34" charset="0"/>
              </a:rPr>
              <a:t>it</a:t>
            </a:r>
            <a:r>
              <a:rPr kumimoji="0" lang="fr-FR" altLang="fr-FR" sz="3200" b="0" i="1" u="none" strike="noStrike" cap="none" normalizeH="0" baseline="0" dirty="0">
                <a:ln>
                  <a:noFill/>
                </a:ln>
                <a:effectLst/>
                <a:latin typeface="Arial" panose="020B0604020202020204" pitchFamily="34" charset="0"/>
              </a:rPr>
              <a:t> </a:t>
            </a:r>
            <a:r>
              <a:rPr kumimoji="0" lang="fr-FR" altLang="fr-FR" sz="3200" b="0" i="1" u="none" strike="noStrike" cap="none" normalizeH="0" baseline="0" dirty="0" err="1">
                <a:ln>
                  <a:noFill/>
                </a:ln>
                <a:effectLst/>
                <a:latin typeface="Arial" panose="020B0604020202020204" pitchFamily="34" charset="0"/>
              </a:rPr>
              <a:t>be</a:t>
            </a:r>
            <a:r>
              <a:rPr kumimoji="0" lang="fr-FR" altLang="fr-FR" sz="3200" b="0" i="1" u="none" strike="noStrike" cap="none" normalizeH="0" baseline="0" dirty="0">
                <a:ln>
                  <a:noFill/>
                </a:ln>
                <a:effectLst/>
                <a:latin typeface="Arial" panose="020B0604020202020204" pitchFamily="34" charset="0"/>
              </a:rPr>
              <a:t> </a:t>
            </a:r>
            <a:r>
              <a:rPr kumimoji="0" lang="fr-FR" altLang="fr-FR" sz="3200" b="0" i="1" u="none" strike="noStrike" cap="none" normalizeH="0" baseline="0" dirty="0" err="1">
                <a:ln>
                  <a:noFill/>
                </a:ln>
                <a:effectLst/>
                <a:latin typeface="Arial" panose="020B0604020202020204" pitchFamily="34" charset="0"/>
              </a:rPr>
              <a:t>identified</a:t>
            </a:r>
            <a:r>
              <a:rPr kumimoji="0" lang="fr-FR" altLang="fr-FR" sz="3200" b="0" i="1" u="none" strike="noStrike" cap="none" normalizeH="0" baseline="0" dirty="0">
                <a:ln>
                  <a:noFill/>
                </a:ln>
                <a:effectLst/>
                <a:latin typeface="Arial" panose="020B0604020202020204" pitchFamily="34" charset="0"/>
              </a:rPr>
              <a:t>?</a:t>
            </a:r>
          </a:p>
        </p:txBody>
      </p:sp>
    </p:spTree>
    <p:extLst>
      <p:ext uri="{BB962C8B-B14F-4D97-AF65-F5344CB8AC3E}">
        <p14:creationId xmlns:p14="http://schemas.microsoft.com/office/powerpoint/2010/main" val="150247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1966" y="-828"/>
            <a:ext cx="12190033" cy="6858828"/>
          </a:xfrm>
        </p:spPr>
        <p:txBody>
          <a:bodyPr>
            <a:normAutofit/>
          </a:bodyPr>
          <a:lstStyle/>
          <a:p>
            <a:pPr marL="0" indent="0">
              <a:buNone/>
            </a:pPr>
            <a:r>
              <a:rPr lang="en-US" sz="2400" b="1" dirty="0">
                <a:solidFill>
                  <a:schemeClr val="accent1"/>
                </a:solidFill>
              </a:rPr>
              <a:t>Steps summarized in practice (according to BELAC, Comments Dir. Prat.)</a:t>
            </a:r>
          </a:p>
          <a:p>
            <a:r>
              <a:rPr lang="en-US" sz="2400" b="1" u="sng" dirty="0">
                <a:solidFill>
                  <a:srgbClr val="FFFF00"/>
                </a:solidFill>
              </a:rPr>
              <a:t>Risk analysis </a:t>
            </a:r>
            <a:r>
              <a:rPr lang="en-US" dirty="0"/>
              <a:t>determined the </a:t>
            </a:r>
            <a:r>
              <a:rPr lang="en-US" b="1" dirty="0">
                <a:solidFill>
                  <a:srgbClr val="FFFF00"/>
                </a:solidFill>
              </a:rPr>
              <a:t>degree of criticality: </a:t>
            </a:r>
          </a:p>
          <a:p>
            <a:pPr lvl="1"/>
            <a:r>
              <a:rPr lang="en-US" dirty="0"/>
              <a:t>Does the measurement accuracy or measurement uncertainty of this equipment SIGNIFICANTLY affect the validity of the analysis results?</a:t>
            </a:r>
          </a:p>
          <a:p>
            <a:pPr lvl="1"/>
            <a:r>
              <a:rPr lang="en-US" dirty="0"/>
              <a:t>Does this instrument contribute significantly to measurement uncertainty/accuracy?</a:t>
            </a:r>
            <a:endParaRPr lang="fr-BE" sz="1800" b="1" dirty="0"/>
          </a:p>
          <a:p>
            <a:pPr marL="0" indent="0">
              <a:buNone/>
            </a:pPr>
            <a:r>
              <a:rPr lang="fr-BE" sz="1800" b="1" dirty="0"/>
              <a:t>----------------------------------------------------------------------------------------------------------------</a:t>
            </a:r>
          </a:p>
          <a:p>
            <a:pPr marL="0" indent="0">
              <a:buNone/>
            </a:pPr>
            <a:r>
              <a:rPr lang="fr-BE" sz="1800" b="1" dirty="0"/>
              <a:t>Source : </a:t>
            </a:r>
            <a:endParaRPr lang="fr-BE" sz="1800" dirty="0"/>
          </a:p>
          <a:p>
            <a:r>
              <a:rPr lang="fr-BE" sz="1800" dirty="0"/>
              <a:t>Practice Guidelines 2025 (</a:t>
            </a:r>
            <a:r>
              <a:rPr lang="fr-BE" sz="1800" dirty="0" err="1"/>
              <a:t>Comments</a:t>
            </a:r>
            <a:r>
              <a:rPr lang="fr-BE" sz="1800" dirty="0"/>
              <a:t> § 6.5.1)</a:t>
            </a:r>
            <a:endParaRPr lang="fr-BE" sz="1800" b="1" dirty="0"/>
          </a:p>
          <a:p>
            <a:pPr lvl="1"/>
            <a:r>
              <a:rPr lang="en-US" sz="1400" i="1" dirty="0"/>
              <a:t>"The modalities for carrying out or outsourcing these activities, as well as their frequency, must be defined."
"The equipment [...] can be checked when the laboratory considers them to be </a:t>
            </a:r>
            <a:r>
              <a:rPr lang="en-US" sz="1400" b="1" i="1" dirty="0"/>
              <a:t>critical on the basis of a risk anal</a:t>
            </a:r>
            <a:r>
              <a:rPr lang="en-US" sz="1400" i="1" dirty="0"/>
              <a:t>ysis. »</a:t>
            </a:r>
            <a:endParaRPr lang="fr-BE" sz="1400" i="1" dirty="0"/>
          </a:p>
          <a:p>
            <a:r>
              <a:rPr lang="fr-BE" sz="1800" dirty="0"/>
              <a:t>ISO 15189:2022 (§6.5.2) : </a:t>
            </a:r>
          </a:p>
          <a:p>
            <a:pPr lvl="1"/>
            <a:r>
              <a:rPr lang="en-US" sz="1400" i="1" dirty="0"/>
              <a:t>"Verification by frequency – reinforcement of the requirement with the notion of explicit specified frequency."
"Risk-based actions if out-of-bounds calibration/verification.“</a:t>
            </a:r>
          </a:p>
          <a:p>
            <a:r>
              <a:rPr lang="fr-BE" sz="1800" dirty="0"/>
              <a:t>BELAC 2-003 </a:t>
            </a:r>
            <a:r>
              <a:rPr lang="fr-BE" sz="1800" dirty="0" err="1"/>
              <a:t>Rev</a:t>
            </a:r>
            <a:r>
              <a:rPr lang="fr-BE" sz="1800" dirty="0"/>
              <a:t> 4-2022: </a:t>
            </a:r>
            <a:r>
              <a:rPr lang="en-US" sz="1800" i="1" dirty="0"/>
              <a:t>”</a:t>
            </a:r>
            <a:r>
              <a:rPr lang="en-US" sz="1400" i="1" dirty="0"/>
              <a:t>As for measuring equipment that </a:t>
            </a:r>
            <a:r>
              <a:rPr lang="en-US" sz="1400" i="1" u="sng" dirty="0"/>
              <a:t>has little or less impact on the uncertainty </a:t>
            </a:r>
            <a:r>
              <a:rPr lang="en-US" sz="1400" i="1" dirty="0"/>
              <a:t>or the validity of the result: </a:t>
            </a:r>
            <a:r>
              <a:rPr lang="en-US" sz="1400" i="1" u="sng" dirty="0"/>
              <a:t>Regular “verifications” </a:t>
            </a:r>
            <a:r>
              <a:rPr lang="en-US" sz="1400" i="1" dirty="0"/>
              <a:t>may suffice in this case.”</a:t>
            </a:r>
          </a:p>
        </p:txBody>
      </p:sp>
    </p:spTree>
    <p:extLst>
      <p:ext uri="{BB962C8B-B14F-4D97-AF65-F5344CB8AC3E}">
        <p14:creationId xmlns:p14="http://schemas.microsoft.com/office/powerpoint/2010/main" val="176840562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4464</Words>
  <Application>Microsoft Office PowerPoint</Application>
  <PresentationFormat>Grand écran</PresentationFormat>
  <Paragraphs>453</Paragraphs>
  <Slides>30</Slides>
  <Notes>30</Notes>
  <HiddenSlides>2</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Calibri Light</vt:lpstr>
      <vt:lpstr>Lato</vt:lpstr>
      <vt:lpstr>Rockwell</vt:lpstr>
      <vt:lpstr>Wingdings</vt:lpstr>
      <vt:lpstr>Galerie</vt:lpstr>
      <vt:lpstr>Metrological Traceability in Practice  September 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Analyseur a cétonémie aspects pratiques</dc:title>
  <dc:creator>Bastin Pierre</dc:creator>
  <cp:lastModifiedBy>Pierre Bastin</cp:lastModifiedBy>
  <cp:revision>496</cp:revision>
  <dcterms:created xsi:type="dcterms:W3CDTF">2025-07-01T12:20:57Z</dcterms:created>
  <dcterms:modified xsi:type="dcterms:W3CDTF">2025-09-16T08:31:26Z</dcterms:modified>
</cp:coreProperties>
</file>