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7" r:id="rId4"/>
    <p:sldId id="270" r:id="rId5"/>
    <p:sldId id="271" r:id="rId6"/>
    <p:sldId id="272" r:id="rId7"/>
    <p:sldId id="273" r:id="rId8"/>
    <p:sldId id="277" r:id="rId9"/>
    <p:sldId id="278" r:id="rId10"/>
    <p:sldId id="274" r:id="rId11"/>
    <p:sldId id="258" r:id="rId12"/>
    <p:sldId id="259" r:id="rId13"/>
    <p:sldId id="260" r:id="rId14"/>
    <p:sldId id="261" r:id="rId15"/>
    <p:sldId id="263" r:id="rId16"/>
    <p:sldId id="269" r:id="rId17"/>
    <p:sldId id="268" r:id="rId1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2C424B0-D69A-147B-612B-C56E671050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849110E-E22A-CA88-2D36-C8247C68D3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C7DD48A-2C3D-EA4F-DE5A-7460F08AE5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AE05E-2A25-4DC0-8FC2-41855C430695}" type="datetimeFigureOut">
              <a:rPr lang="fr-BE" smtClean="0"/>
              <a:t>15-09-25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7A213DC-78EA-AE34-D1A7-75BC100B9F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4409FEB-973A-3E68-9FC6-A2CB5AAAD4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655B7-01B3-487E-860E-29BB0551D70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151945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57D88B2-8E9D-96C6-2CA7-E756B03EFA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A0EB901-EE48-E7D7-C606-9785B1FD79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355EA5D-8BD1-F9DF-56B0-DBB0AEAAA4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AE05E-2A25-4DC0-8FC2-41855C430695}" type="datetimeFigureOut">
              <a:rPr lang="fr-BE" smtClean="0"/>
              <a:t>15-09-25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E0EDDAE-D478-A5D5-ABD7-E36D7E2331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B655144-AD28-905C-38AC-0457E7BD34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655B7-01B3-487E-860E-29BB0551D70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2065363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79EBED76-3192-F937-8C2F-181769ECA68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264261B-7336-B4C7-44F3-9AF79B57F2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C920BF6-D8EB-87AB-4776-CCE5B13698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AE05E-2A25-4DC0-8FC2-41855C430695}" type="datetimeFigureOut">
              <a:rPr lang="fr-BE" smtClean="0"/>
              <a:t>15-09-25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5FFD8D2-5360-5C2E-4514-F4A1877D8A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02A19B4-9033-67A5-A320-341C94302D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655B7-01B3-487E-860E-29BB0551D70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2593127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6C0C75B-F2A6-75A0-40B0-0CD8463047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AF43D57-0715-792F-7F75-3777BF65A5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079134E-C27C-1B6A-5C57-04FFA8B845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AE05E-2A25-4DC0-8FC2-41855C430695}" type="datetimeFigureOut">
              <a:rPr lang="fr-BE" smtClean="0"/>
              <a:t>15-09-25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005D60C-8958-1D37-CC19-C8D1AC9047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6F2CDA8-828E-8342-04C0-3C8876543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655B7-01B3-487E-860E-29BB0551D70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401560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36A430C-A659-BFCB-212B-311FEA49CE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F93FD12-7ED2-C33A-FDA9-FC12D89E98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30D45A9-6D6F-6F62-41BD-4FADEA6A19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AE05E-2A25-4DC0-8FC2-41855C430695}" type="datetimeFigureOut">
              <a:rPr lang="fr-BE" smtClean="0"/>
              <a:t>15-09-25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259EFE8-8EDF-419C-0702-A11794AD8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AA4CD01-696F-74F5-E795-9DA17079F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655B7-01B3-487E-860E-29BB0551D70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6850103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062B039-4131-7B3E-2044-955F5F8533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722168F-C054-D836-E296-BCC517AF96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824C9A3-6568-96C3-72A0-14503B35F8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A9FA1FF-CEAB-D6D8-0F22-C97F779CC5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AE05E-2A25-4DC0-8FC2-41855C430695}" type="datetimeFigureOut">
              <a:rPr lang="fr-BE" smtClean="0"/>
              <a:t>15-09-25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C3010E2-0103-C94C-3001-94CED36C71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6168CED-678B-65DF-39F0-C9BCE93F4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655B7-01B3-487E-860E-29BB0551D70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509088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A1E3B64-CE69-F8E5-CD1E-0CF6303728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DA242D6-C79A-78E5-2D5E-0913BFCC52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C5153AF-9379-D4D2-5034-2F421CB482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E06AE49-90B3-996E-E522-60CA1D15CF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A7E8109A-E178-43E0-65ED-125FA6BB3D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89720A10-CA15-43FD-11ED-F22B215DE0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AE05E-2A25-4DC0-8FC2-41855C430695}" type="datetimeFigureOut">
              <a:rPr lang="fr-BE" smtClean="0"/>
              <a:t>15-09-25</a:t>
            </a:fld>
            <a:endParaRPr lang="fr-BE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A552DF28-EB50-CB93-CCBE-433225E492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3493C32C-AAF6-7BDC-9917-6750BEA85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655B7-01B3-487E-860E-29BB0551D70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176479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64DD258-4DE1-C8B7-5293-17A9B061F1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84F6D4F3-234C-1377-1DBC-DB07F9E3CE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AE05E-2A25-4DC0-8FC2-41855C430695}" type="datetimeFigureOut">
              <a:rPr lang="fr-BE" smtClean="0"/>
              <a:t>15-09-25</a:t>
            </a:fld>
            <a:endParaRPr lang="fr-BE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E323BD-36BA-CD3E-50D6-6065736887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95B6580-E11F-2E69-5198-EA04F88389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655B7-01B3-487E-860E-29BB0551D70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0272367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C0399E1C-F245-B3E9-2338-325253B9F2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AE05E-2A25-4DC0-8FC2-41855C430695}" type="datetimeFigureOut">
              <a:rPr lang="fr-BE" smtClean="0"/>
              <a:t>15-09-25</a:t>
            </a:fld>
            <a:endParaRPr lang="fr-BE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FBE580EB-A2D7-7218-EF07-8C942BFD66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DFFB897-8AAB-731B-9F2D-2EA57F4B16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655B7-01B3-487E-860E-29BB0551D70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025276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BA6E5B5-7C46-529B-A4A1-7B22CB05AB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4344CD3-32E9-D382-3A88-150D4BAE38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4D6511E-9BAE-35D7-2C53-5A3C080D35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FF21C43-762C-4111-4FB5-CE773B6424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AE05E-2A25-4DC0-8FC2-41855C430695}" type="datetimeFigureOut">
              <a:rPr lang="fr-BE" smtClean="0"/>
              <a:t>15-09-25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0AE17D4-C4FE-8BDF-731E-1483F798CE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E73EF93-CC16-1351-E966-BF1F660337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655B7-01B3-487E-860E-29BB0551D70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0379002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D1968A6-8F99-F404-B8D4-D06CFFCCA7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3821B5C4-5FD3-C164-87A3-210A655723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91E0DAA-E5C9-69C6-98A5-F857391B62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1DB588F-EB89-1087-B42A-A0EFB55413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AE05E-2A25-4DC0-8FC2-41855C430695}" type="datetimeFigureOut">
              <a:rPr lang="fr-BE" smtClean="0"/>
              <a:t>15-09-25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DFF8480-DCB2-6B89-8EC4-E06D4B8B2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398262D-1C80-EBDB-9B9E-F10427BF44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655B7-01B3-487E-860E-29BB0551D70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97480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1000">
              <a:srgbClr val="0070C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3FF29B2-B2B9-90C7-7DEA-16D1134ED1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E56CA14-E294-0A8A-3020-449A0C1C71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4EAB752-9733-C3EB-7DEB-0754F5C0DFA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4AE05E-2A25-4DC0-8FC2-41855C430695}" type="datetimeFigureOut">
              <a:rPr lang="fr-BE" smtClean="0"/>
              <a:t>15-09-25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CEA4BD1-3C99-E1C0-C699-AA49091ED5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1CE0327-415A-40BD-F049-EEF6A4224C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0655B7-01B3-487E-860E-29BB0551D70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602817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esearchgate.net/publication/263586005_Risk_Management_in_the_Clinical_Laboratory" TargetMode="External"/><Relationship Id="rId2" Type="http://schemas.openxmlformats.org/officeDocument/2006/relationships/hyperlink" Target="https://pmc.ncbi.nlm.nih.gov/articles/PMC4071183/pdf/alm-34-274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documents.cap.org/documents/cap15189-accreditation-risk-management-guide.pdf" TargetMode="External"/><Relationship Id="rId4" Type="http://schemas.openxmlformats.org/officeDocument/2006/relationships/hyperlink" Target="https://journals.lww.com/ijpm/fulltext/2024/67030/risk_management_in_a_clinical_pathology.19.aspx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18EAC63-2270-A83C-F8C5-B435D5127C1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C898E51-43A4-8CEF-84AE-E1F634848F5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6B241130-8D55-2096-FB2B-507235530B27}"/>
              </a:ext>
            </a:extLst>
          </p:cNvPr>
          <p:cNvSpPr txBox="1"/>
          <p:nvPr/>
        </p:nvSpPr>
        <p:spPr>
          <a:xfrm>
            <a:off x="2762864" y="1992997"/>
            <a:ext cx="6912077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fr-FR" sz="4000" b="1" dirty="0">
                <a:solidFill>
                  <a:srgbClr val="FFFF00"/>
                </a:solidFill>
              </a:rPr>
              <a:t>    Risk Analysis: Practically</a:t>
            </a:r>
          </a:p>
          <a:p>
            <a:r>
              <a:rPr lang="en-US" altLang="fr-FR" sz="4000" b="1" dirty="0">
                <a:solidFill>
                  <a:srgbClr val="FFFF00"/>
                </a:solidFill>
              </a:rPr>
              <a:t>  </a:t>
            </a:r>
            <a:r>
              <a:rPr lang="en-US" altLang="fr-FR" sz="4000" b="1" dirty="0" err="1">
                <a:solidFill>
                  <a:srgbClr val="FFFF00"/>
                </a:solidFill>
              </a:rPr>
              <a:t>Risicoanalyse</a:t>
            </a:r>
            <a:r>
              <a:rPr lang="en-US" altLang="fr-FR" sz="4000" b="1" dirty="0">
                <a:solidFill>
                  <a:srgbClr val="FFFF00"/>
                </a:solidFill>
              </a:rPr>
              <a:t> in de </a:t>
            </a:r>
            <a:r>
              <a:rPr lang="en-US" altLang="fr-FR" sz="4000" b="1" dirty="0" err="1">
                <a:solidFill>
                  <a:srgbClr val="FFFF00"/>
                </a:solidFill>
              </a:rPr>
              <a:t>praktijk</a:t>
            </a:r>
            <a:r>
              <a:rPr lang="en-US" altLang="fr-FR" sz="4000" b="1" dirty="0">
                <a:solidFill>
                  <a:srgbClr val="FFFF00"/>
                </a:solidFill>
              </a:rPr>
              <a:t>         </a:t>
            </a:r>
            <a:r>
              <a:rPr lang="en-US" altLang="fr-FR" sz="4000" b="1" dirty="0" err="1">
                <a:solidFill>
                  <a:srgbClr val="FFFF00"/>
                </a:solidFill>
              </a:rPr>
              <a:t>L’analyse</a:t>
            </a:r>
            <a:r>
              <a:rPr lang="en-US" altLang="fr-FR" sz="4000" b="1" dirty="0">
                <a:solidFill>
                  <a:srgbClr val="FFFF00"/>
                </a:solidFill>
              </a:rPr>
              <a:t> de </a:t>
            </a:r>
            <a:r>
              <a:rPr lang="en-US" altLang="fr-FR" sz="4000" b="1" dirty="0" err="1">
                <a:solidFill>
                  <a:srgbClr val="FFFF00"/>
                </a:solidFill>
              </a:rPr>
              <a:t>risque</a:t>
            </a:r>
            <a:r>
              <a:rPr lang="en-US" altLang="fr-FR" sz="4000" b="1" dirty="0">
                <a:solidFill>
                  <a:srgbClr val="FFFF00"/>
                </a:solidFill>
              </a:rPr>
              <a:t> </a:t>
            </a:r>
            <a:r>
              <a:rPr lang="en-US" altLang="fr-FR" sz="4000" b="1" dirty="0" err="1">
                <a:solidFill>
                  <a:srgbClr val="FFFF00"/>
                </a:solidFill>
              </a:rPr>
              <a:t>en</a:t>
            </a:r>
            <a:r>
              <a:rPr lang="en-US" altLang="fr-FR" sz="4000" b="1" dirty="0">
                <a:solidFill>
                  <a:srgbClr val="FFFF00"/>
                </a:solidFill>
              </a:rPr>
              <a:t> pratique</a:t>
            </a:r>
            <a:endParaRPr lang="fr-BE" sz="4000" b="1" dirty="0">
              <a:solidFill>
                <a:srgbClr val="FFFF00"/>
              </a:solidFill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D027BC42-F690-0E3A-FD94-7CF9BCE213F4}"/>
              </a:ext>
            </a:extLst>
          </p:cNvPr>
          <p:cNvSpPr txBox="1"/>
          <p:nvPr/>
        </p:nvSpPr>
        <p:spPr>
          <a:xfrm>
            <a:off x="4827639" y="4429919"/>
            <a:ext cx="6096000" cy="6771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fr-FR" sz="2000" dirty="0"/>
              <a:t>Th. Gougnard</a:t>
            </a:r>
            <a:endParaRPr lang="en-US" altLang="fr-FR" sz="3200" dirty="0"/>
          </a:p>
          <a:p>
            <a:r>
              <a:rPr lang="en-US" altLang="fr-FR" sz="1800" dirty="0" err="1"/>
              <a:t>Pharmacien</a:t>
            </a:r>
            <a:r>
              <a:rPr lang="en-US" altLang="fr-FR" sz="1800" dirty="0"/>
              <a:t> </a:t>
            </a:r>
            <a:r>
              <a:rPr lang="en-US" altLang="fr-FR" sz="1800" dirty="0" err="1"/>
              <a:t>Biologiste</a:t>
            </a:r>
            <a:r>
              <a:rPr lang="en-US" altLang="fr-FR" sz="1800" dirty="0"/>
              <a:t> </a:t>
            </a:r>
            <a:r>
              <a:rPr lang="en-US" altLang="fr-FR" sz="1800" dirty="0" err="1"/>
              <a:t>Clinicien</a:t>
            </a:r>
            <a:r>
              <a:rPr lang="en-US" altLang="fr-FR" dirty="0"/>
              <a:t>,</a:t>
            </a:r>
            <a:r>
              <a:rPr lang="en-US" altLang="fr-FR" sz="1800" dirty="0"/>
              <a:t> MSc, </a:t>
            </a:r>
            <a:r>
              <a:rPr lang="en-US" altLang="fr-FR" sz="1800" dirty="0" err="1"/>
              <a:t>Toxicologue</a:t>
            </a:r>
            <a:r>
              <a:rPr lang="en-US" altLang="fr-FR" sz="1800" dirty="0"/>
              <a:t>, </a:t>
            </a:r>
            <a:r>
              <a:rPr lang="en-US" altLang="fr-FR" dirty="0" err="1"/>
              <a:t>Diatox</a:t>
            </a:r>
            <a:r>
              <a:rPr lang="en-US" altLang="fr-FR" dirty="0"/>
              <a:t> </a:t>
            </a:r>
            <a:r>
              <a:rPr lang="en-US" altLang="fr-FR" dirty="0" err="1"/>
              <a:t>srl</a:t>
            </a:r>
            <a:r>
              <a:rPr lang="en-US" altLang="fr-FR" sz="1800" dirty="0"/>
              <a:t>, 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29B7307E-F570-95E6-8343-99CA7E7E5AA7}"/>
              </a:ext>
            </a:extLst>
          </p:cNvPr>
          <p:cNvSpPr txBox="1"/>
          <p:nvPr/>
        </p:nvSpPr>
        <p:spPr>
          <a:xfrm>
            <a:off x="4827639" y="5925521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fr-FR" dirty="0"/>
              <a:t>                                                     </a:t>
            </a:r>
            <a:r>
              <a:rPr lang="en-US" altLang="fr-FR" sz="1800" dirty="0"/>
              <a:t>UZ Leuven, 16 </a:t>
            </a:r>
            <a:r>
              <a:rPr lang="en-US" altLang="fr-FR" sz="1800" dirty="0" err="1"/>
              <a:t>septembre</a:t>
            </a:r>
            <a:r>
              <a:rPr lang="en-US" altLang="fr-FR" sz="1800" dirty="0"/>
              <a:t> 2025</a:t>
            </a:r>
            <a:endParaRPr lang="en-US" altLang="fr-FR" sz="2400" dirty="0"/>
          </a:p>
        </p:txBody>
      </p:sp>
    </p:spTree>
    <p:extLst>
      <p:ext uri="{BB962C8B-B14F-4D97-AF65-F5344CB8AC3E}">
        <p14:creationId xmlns:p14="http://schemas.microsoft.com/office/powerpoint/2010/main" val="20991276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76347BE-ABF2-B003-27A8-455774E114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b="1" dirty="0">
                <a:solidFill>
                  <a:srgbClr val="FFFF00"/>
                </a:solidFill>
              </a:rPr>
              <a:t>DP/PR v4: 2025 section </a:t>
            </a:r>
            <a:r>
              <a:rPr lang="fr-BE" b="1" i="1" dirty="0">
                <a:solidFill>
                  <a:srgbClr val="FFFF00"/>
                </a:solidFill>
              </a:rPr>
              <a:t>5.6</a:t>
            </a:r>
            <a:endParaRPr lang="fr-BE" b="1" dirty="0">
              <a:solidFill>
                <a:srgbClr val="FFFF00"/>
              </a:solidFill>
            </a:endParaRPr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71552BAB-738B-2ECC-7DC9-C46F928B4D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fr-FR" dirty="0"/>
              <a:t>• Pour le processus visualisé, toutes les (sous-)étapes sont cartographiées. </a:t>
            </a:r>
          </a:p>
          <a:p>
            <a:r>
              <a:rPr lang="fr-FR" dirty="0"/>
              <a:t>• Pour chaque (sous-)étape, tous les risques potentiels sont identifiés. </a:t>
            </a:r>
          </a:p>
          <a:p>
            <a:r>
              <a:rPr lang="fr-FR" dirty="0"/>
              <a:t>• Chaque risque est analysé afin d'en identifier la ou les causes sous-jacentes. </a:t>
            </a:r>
          </a:p>
          <a:p>
            <a:r>
              <a:rPr lang="fr-FR" dirty="0"/>
              <a:t>• Pour chaque risque/cause, il convient d'évaluer si (1) des mesures préventives sont prises pour éliminer la cause, (2) des mesures correctives sont prévues pour éliminer les conséquences négatives potentielles et/ou (3) aucune action n'est nécessaire. </a:t>
            </a:r>
          </a:p>
          <a:p>
            <a:r>
              <a:rPr lang="fr-FR" dirty="0"/>
              <a:t>• Pour établir des priorités et évaluer la nécessité de prendre des mesures, le laboratoire doit estimer la gravité, la fréquence, la probabilité de détection et/ou le facteur d'exposition. </a:t>
            </a:r>
          </a:p>
          <a:p>
            <a:endParaRPr lang="fr-BE" dirty="0"/>
          </a:p>
          <a:p>
            <a:r>
              <a:rPr lang="fr-FR" dirty="0"/>
              <a:t>Gravité = la gravité du dommage potentiel lorsque le risque se produit </a:t>
            </a:r>
          </a:p>
          <a:p>
            <a:r>
              <a:rPr lang="fr-FR" dirty="0"/>
              <a:t>Fréquence = la fréquence ou la probabilité avec laquelle le risque se produit </a:t>
            </a:r>
          </a:p>
          <a:p>
            <a:r>
              <a:rPr lang="fr-FR" dirty="0"/>
              <a:t>Facteur d'exposition = la fréquence d'une situation dans laquelle le risque peut se produire </a:t>
            </a:r>
          </a:p>
          <a:p>
            <a:r>
              <a:rPr lang="fr-FR" dirty="0"/>
              <a:t>Probabilité de détection = la probabilité que, lorsque le risque se produit, vous le surmontiez à temps. </a:t>
            </a:r>
          </a:p>
          <a:p>
            <a:r>
              <a:rPr lang="fr-BE" dirty="0"/>
              <a:t>Méthodologies </a:t>
            </a:r>
          </a:p>
          <a:p>
            <a:r>
              <a:rPr lang="fr-FR" dirty="0"/>
              <a:t>Le laboratoire peut s'inspirer des méthodologies existantes telles que HFMEA, </a:t>
            </a:r>
            <a:r>
              <a:rPr lang="fr-FR" dirty="0" err="1"/>
              <a:t>bow</a:t>
            </a:r>
            <a:r>
              <a:rPr lang="fr-FR" dirty="0"/>
              <a:t> tie, HAZOP, etc. et de la norme ISO 22367. </a:t>
            </a:r>
          </a:p>
          <a:p>
            <a:r>
              <a:rPr lang="fr-BE" b="1" dirty="0"/>
              <a:t>RÉFÉRENCES </a:t>
            </a:r>
            <a:endParaRPr lang="fr-BE" dirty="0"/>
          </a:p>
          <a:p>
            <a:r>
              <a:rPr lang="fr-BE" dirty="0"/>
              <a:t>ISO15189:2022 : 5.6</a:t>
            </a:r>
          </a:p>
        </p:txBody>
      </p:sp>
    </p:spTree>
    <p:extLst>
      <p:ext uri="{BB962C8B-B14F-4D97-AF65-F5344CB8AC3E}">
        <p14:creationId xmlns:p14="http://schemas.microsoft.com/office/powerpoint/2010/main" val="5319998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A70AAB1-F6F1-B19E-DFF1-96CB46C9D5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b="1" dirty="0">
                <a:solidFill>
                  <a:srgbClr val="FFFF00"/>
                </a:solidFill>
              </a:rPr>
              <a:t>RISK 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F109222-E492-8461-82D8-03FADDC735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fr-BE" dirty="0"/>
              <a:t>Is </a:t>
            </a:r>
            <a:r>
              <a:rPr lang="fr-BE" dirty="0" err="1"/>
              <a:t>never</a:t>
            </a:r>
            <a:r>
              <a:rPr lang="fr-BE" dirty="0"/>
              <a:t> </a:t>
            </a:r>
            <a:r>
              <a:rPr lang="fr-BE" dirty="0" err="1"/>
              <a:t>zero</a:t>
            </a:r>
            <a:endParaRPr lang="fr-BE" dirty="0"/>
          </a:p>
          <a:p>
            <a:pPr algn="ctr"/>
            <a:r>
              <a:rPr lang="fr-BE" dirty="0" err="1"/>
              <a:t>What</a:t>
            </a:r>
            <a:r>
              <a:rPr lang="fr-BE" dirty="0"/>
              <a:t> can </a:t>
            </a:r>
            <a:r>
              <a:rPr lang="fr-BE" dirty="0" err="1"/>
              <a:t>we</a:t>
            </a:r>
            <a:r>
              <a:rPr lang="fr-BE" dirty="0"/>
              <a:t> do ?</a:t>
            </a:r>
          </a:p>
        </p:txBody>
      </p:sp>
    </p:spTree>
    <p:extLst>
      <p:ext uri="{BB962C8B-B14F-4D97-AF65-F5344CB8AC3E}">
        <p14:creationId xmlns:p14="http://schemas.microsoft.com/office/powerpoint/2010/main" val="32043382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70B4B3E-F9B5-EA3F-C3E0-FB0CA11768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dirty="0">
                <a:solidFill>
                  <a:srgbClr val="FFFF00"/>
                </a:solidFill>
              </a:rPr>
              <a:t>Types of Risks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A3022A7-5C4E-815A-571C-0E6E17FCD7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err="1"/>
              <a:t>Results</a:t>
            </a:r>
            <a:r>
              <a:rPr lang="fr-FR" dirty="0"/>
              <a:t> &gt; patient</a:t>
            </a:r>
          </a:p>
          <a:p>
            <a:r>
              <a:rPr lang="fr-FR" dirty="0"/>
              <a:t>Human (</a:t>
            </a:r>
            <a:r>
              <a:rPr lang="fr-FR" dirty="0" err="1"/>
              <a:t>worker</a:t>
            </a:r>
            <a:r>
              <a:rPr lang="fr-FR" dirty="0"/>
              <a:t>)</a:t>
            </a:r>
          </a:p>
          <a:p>
            <a:r>
              <a:rPr lang="fr-FR" dirty="0"/>
              <a:t>Structural (architecture)</a:t>
            </a:r>
          </a:p>
          <a:p>
            <a:r>
              <a:rPr lang="fr-FR" dirty="0"/>
              <a:t>Data (backup)</a:t>
            </a:r>
          </a:p>
          <a:p>
            <a:r>
              <a:rPr lang="fr-FR" dirty="0" err="1"/>
              <a:t>Many</a:t>
            </a:r>
            <a:r>
              <a:rPr lang="fr-FR" dirty="0"/>
              <a:t> more…!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1520022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FBACDEF-F340-8FFB-4F17-35C7BC02F9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dirty="0" err="1">
                <a:solidFill>
                  <a:srgbClr val="FF0000"/>
                </a:solidFill>
              </a:rPr>
              <a:t>ia</a:t>
            </a:r>
            <a:r>
              <a:rPr lang="fr-BE" dirty="0" err="1">
                <a:solidFill>
                  <a:srgbClr val="FFFF00"/>
                </a:solidFill>
              </a:rPr>
              <a:t>PDCA</a:t>
            </a:r>
            <a:r>
              <a:rPr lang="fr-BE" dirty="0" err="1">
                <a:solidFill>
                  <a:srgbClr val="FF0000"/>
                </a:solidFill>
              </a:rPr>
              <a:t>cr</a:t>
            </a:r>
            <a:endParaRPr lang="fr-BE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1135D4D-3060-807E-154E-7EFB365CC1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>
                <a:solidFill>
                  <a:srgbClr val="FF0000"/>
                </a:solidFill>
              </a:rPr>
              <a:t>Imagine</a:t>
            </a:r>
          </a:p>
          <a:p>
            <a:r>
              <a:rPr lang="fr-BE" dirty="0" err="1">
                <a:solidFill>
                  <a:srgbClr val="FF0000"/>
                </a:solidFill>
              </a:rPr>
              <a:t>Anticipate</a:t>
            </a:r>
            <a:endParaRPr lang="fr-BE" dirty="0"/>
          </a:p>
          <a:p>
            <a:r>
              <a:rPr lang="fr-BE" dirty="0"/>
              <a:t>Plan</a:t>
            </a:r>
          </a:p>
          <a:p>
            <a:r>
              <a:rPr lang="fr-BE" dirty="0"/>
              <a:t>Do</a:t>
            </a:r>
          </a:p>
          <a:p>
            <a:r>
              <a:rPr lang="fr-BE" dirty="0"/>
              <a:t>Check</a:t>
            </a:r>
          </a:p>
          <a:p>
            <a:r>
              <a:rPr lang="fr-BE" dirty="0" err="1"/>
              <a:t>Act</a:t>
            </a:r>
            <a:endParaRPr lang="fr-BE" dirty="0"/>
          </a:p>
          <a:p>
            <a:r>
              <a:rPr lang="fr-BE" dirty="0" err="1">
                <a:solidFill>
                  <a:srgbClr val="FF0000"/>
                </a:solidFill>
              </a:rPr>
              <a:t>Communicate</a:t>
            </a:r>
            <a:endParaRPr lang="fr-BE" dirty="0">
              <a:solidFill>
                <a:srgbClr val="FF0000"/>
              </a:solidFill>
            </a:endParaRPr>
          </a:p>
          <a:p>
            <a:r>
              <a:rPr lang="fr-BE" dirty="0">
                <a:solidFill>
                  <a:srgbClr val="FF0000"/>
                </a:solidFill>
              </a:rPr>
              <a:t>Report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AB2FD1A3-84F2-BDB9-32D0-2F85CB878FE5}"/>
              </a:ext>
            </a:extLst>
          </p:cNvPr>
          <p:cNvSpPr txBox="1"/>
          <p:nvPr/>
        </p:nvSpPr>
        <p:spPr>
          <a:xfrm>
            <a:off x="9960077" y="6400800"/>
            <a:ext cx="21770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dirty="0"/>
              <a:t>Source:  »</a:t>
            </a:r>
            <a:r>
              <a:rPr lang="fr-BE" dirty="0">
                <a:solidFill>
                  <a:srgbClr val="FF0000"/>
                </a:solidFill>
              </a:rPr>
              <a:t>Deming</a:t>
            </a:r>
            <a:r>
              <a:rPr lang="fr-BE" dirty="0"/>
              <a:t> </a:t>
            </a:r>
            <a:r>
              <a:rPr lang="fr-BE" dirty="0">
                <a:solidFill>
                  <a:srgbClr val="FF0000"/>
                </a:solidFill>
              </a:rPr>
              <a:t>+</a:t>
            </a:r>
            <a:r>
              <a:rPr lang="fr-BE" dirty="0"/>
              <a:t> »</a:t>
            </a:r>
          </a:p>
        </p:txBody>
      </p:sp>
    </p:spTree>
    <p:extLst>
      <p:ext uri="{BB962C8B-B14F-4D97-AF65-F5344CB8AC3E}">
        <p14:creationId xmlns:p14="http://schemas.microsoft.com/office/powerpoint/2010/main" val="31953314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4E7815C-13FF-BBA8-510B-AB3CB32AEF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dirty="0">
                <a:solidFill>
                  <a:srgbClr val="FFFF00"/>
                </a:solidFill>
              </a:rPr>
              <a:t>Risk </a:t>
            </a:r>
            <a:r>
              <a:rPr lang="fr-BE" dirty="0" err="1">
                <a:solidFill>
                  <a:srgbClr val="FFFF00"/>
                </a:solidFill>
              </a:rPr>
              <a:t>Assessment</a:t>
            </a:r>
            <a:endParaRPr lang="fr-BE" dirty="0">
              <a:solidFill>
                <a:srgbClr val="FFFF00"/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378436B-B6B0-DFC8-63BD-F3A5FA074B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1613" y="1825625"/>
            <a:ext cx="11395587" cy="4351338"/>
          </a:xfrm>
        </p:spPr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Risk Assessment </a:t>
            </a:r>
            <a:r>
              <a:rPr lang="en-US" dirty="0"/>
              <a:t>(RA) overall process: </a:t>
            </a:r>
          </a:p>
          <a:p>
            <a:endParaRPr lang="en-US" dirty="0"/>
          </a:p>
          <a:p>
            <a:r>
              <a:rPr lang="en-US" dirty="0"/>
              <a:t>1. </a:t>
            </a:r>
            <a:r>
              <a:rPr lang="en-US" dirty="0">
                <a:solidFill>
                  <a:srgbClr val="FFFF00"/>
                </a:solidFill>
              </a:rPr>
              <a:t>Identify</a:t>
            </a:r>
            <a:r>
              <a:rPr lang="en-US" dirty="0"/>
              <a:t> hazards– What may happen?– How may it happen?</a:t>
            </a:r>
          </a:p>
          <a:p>
            <a:r>
              <a:rPr lang="en-US" dirty="0"/>
              <a:t>2. </a:t>
            </a:r>
            <a:r>
              <a:rPr lang="en-US" dirty="0">
                <a:solidFill>
                  <a:srgbClr val="FFFF00"/>
                </a:solidFill>
              </a:rPr>
              <a:t>Evaluate</a:t>
            </a:r>
            <a:r>
              <a:rPr lang="en-US" dirty="0"/>
              <a:t> risks– How </a:t>
            </a:r>
            <a:r>
              <a:rPr lang="en-US" dirty="0">
                <a:solidFill>
                  <a:srgbClr val="FFFF00"/>
                </a:solidFill>
              </a:rPr>
              <a:t>likely</a:t>
            </a:r>
            <a:r>
              <a:rPr lang="en-US" dirty="0"/>
              <a:t>, how </a:t>
            </a:r>
            <a:r>
              <a:rPr lang="en-US" dirty="0">
                <a:solidFill>
                  <a:srgbClr val="FFFF00"/>
                </a:solidFill>
              </a:rPr>
              <a:t>severe</a:t>
            </a:r>
            <a:r>
              <a:rPr lang="en-US" dirty="0"/>
              <a:t>? </a:t>
            </a:r>
          </a:p>
          <a:p>
            <a:r>
              <a:rPr lang="en-US" dirty="0"/>
              <a:t>3. </a:t>
            </a:r>
            <a:r>
              <a:rPr lang="en-US" dirty="0">
                <a:solidFill>
                  <a:srgbClr val="FFFF00"/>
                </a:solidFill>
              </a:rPr>
              <a:t>Determine controls </a:t>
            </a:r>
            <a:r>
              <a:rPr lang="en-US" dirty="0"/>
              <a:t>to mitigate risk – To reduce risk if it is not acceptable </a:t>
            </a:r>
          </a:p>
          <a:p>
            <a:r>
              <a:rPr lang="en-US" dirty="0"/>
              <a:t>4. </a:t>
            </a:r>
            <a:r>
              <a:rPr lang="en-US" dirty="0">
                <a:solidFill>
                  <a:srgbClr val="FFFF00"/>
                </a:solidFill>
              </a:rPr>
              <a:t>Implement controls</a:t>
            </a:r>
          </a:p>
          <a:p>
            <a:r>
              <a:rPr lang="en-US" dirty="0"/>
              <a:t>5. </a:t>
            </a:r>
            <a:r>
              <a:rPr lang="en-US" dirty="0">
                <a:solidFill>
                  <a:srgbClr val="FFFF00"/>
                </a:solidFill>
              </a:rPr>
              <a:t>Review effectiveness of controls and adjust </a:t>
            </a:r>
            <a:endParaRPr lang="fr-BE" dirty="0">
              <a:solidFill>
                <a:srgbClr val="FFFF00"/>
              </a:solidFill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6A5DC611-92DE-7677-0798-247169F53603}"/>
              </a:ext>
            </a:extLst>
          </p:cNvPr>
          <p:cNvSpPr txBox="1"/>
          <p:nvPr/>
        </p:nvSpPr>
        <p:spPr>
          <a:xfrm>
            <a:off x="10156723" y="6323598"/>
            <a:ext cx="17122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dirty="0"/>
              <a:t>Source: aphl.org</a:t>
            </a:r>
          </a:p>
        </p:txBody>
      </p:sp>
    </p:spTree>
    <p:extLst>
      <p:ext uri="{BB962C8B-B14F-4D97-AF65-F5344CB8AC3E}">
        <p14:creationId xmlns:p14="http://schemas.microsoft.com/office/powerpoint/2010/main" val="33348512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CD6ADD1-499A-F127-09A3-BC1B4D2826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b="1" dirty="0">
                <a:solidFill>
                  <a:srgbClr val="FFFF00"/>
                </a:solidFill>
              </a:rPr>
              <a:t>To Do: Risk Matrix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79F06BE-CAA6-9204-1FAA-1E7129EA49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fr-BE" dirty="0" err="1"/>
              <a:t>Severity</a:t>
            </a:r>
            <a:r>
              <a:rPr lang="fr-BE" dirty="0"/>
              <a:t> x </a:t>
            </a:r>
            <a:r>
              <a:rPr lang="fr-BE" dirty="0" err="1"/>
              <a:t>Probability</a:t>
            </a:r>
            <a:r>
              <a:rPr lang="fr-BE" dirty="0"/>
              <a:t> (Frequency) = Incidence</a:t>
            </a:r>
          </a:p>
          <a:p>
            <a:pPr algn="ctr"/>
            <a:endParaRPr lang="fr-BE" dirty="0"/>
          </a:p>
          <a:p>
            <a:pPr algn="ctr"/>
            <a:r>
              <a:rPr lang="fr-BE" dirty="0" err="1"/>
              <a:t>Measure</a:t>
            </a:r>
            <a:r>
              <a:rPr lang="fr-BE" dirty="0"/>
              <a:t> of the </a:t>
            </a:r>
            <a:r>
              <a:rPr lang="fr-BE" dirty="0" err="1"/>
              <a:t>severity</a:t>
            </a:r>
            <a:r>
              <a:rPr lang="fr-BE" dirty="0"/>
              <a:t> </a:t>
            </a:r>
            <a:r>
              <a:rPr lang="fr-BE" dirty="0" err="1"/>
              <a:t>relatively</a:t>
            </a:r>
            <a:r>
              <a:rPr lang="fr-BE" dirty="0"/>
              <a:t> simple (</a:t>
            </a:r>
            <a:r>
              <a:rPr lang="fr-BE" dirty="0" err="1"/>
              <a:t>factual</a:t>
            </a:r>
            <a:r>
              <a:rPr lang="fr-BE" dirty="0"/>
              <a:t>)</a:t>
            </a:r>
          </a:p>
          <a:p>
            <a:pPr algn="ctr"/>
            <a:r>
              <a:rPr lang="fr-BE" dirty="0" err="1"/>
              <a:t>Measure</a:t>
            </a:r>
            <a:r>
              <a:rPr lang="fr-BE" dirty="0"/>
              <a:t> of the </a:t>
            </a:r>
            <a:r>
              <a:rPr lang="fr-BE" dirty="0" err="1"/>
              <a:t>probability</a:t>
            </a:r>
            <a:r>
              <a:rPr lang="fr-BE" dirty="0"/>
              <a:t> </a:t>
            </a:r>
            <a:r>
              <a:rPr lang="fr-BE" dirty="0" err="1"/>
              <a:t>is</a:t>
            </a:r>
            <a:r>
              <a:rPr lang="fr-BE" dirty="0"/>
              <a:t>…</a:t>
            </a:r>
            <a:r>
              <a:rPr lang="fr-BE" dirty="0" err="1"/>
              <a:t>random</a:t>
            </a:r>
            <a:endParaRPr lang="fr-BE" dirty="0"/>
          </a:p>
          <a:p>
            <a:pPr algn="ctr"/>
            <a:r>
              <a:rPr lang="fr-BE" dirty="0" err="1"/>
              <a:t>We</a:t>
            </a:r>
            <a:r>
              <a:rPr lang="fr-BE" dirty="0"/>
              <a:t> must Imagine….</a:t>
            </a:r>
          </a:p>
        </p:txBody>
      </p:sp>
    </p:spTree>
    <p:extLst>
      <p:ext uri="{BB962C8B-B14F-4D97-AF65-F5344CB8AC3E}">
        <p14:creationId xmlns:p14="http://schemas.microsoft.com/office/powerpoint/2010/main" val="22337797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6DF1B34-7C11-5107-78BE-55829118EB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50B8C14-52D3-85E5-97F9-EDB04D6F07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BE"/>
          </a:p>
        </p:txBody>
      </p:sp>
      <p:pic>
        <p:nvPicPr>
          <p:cNvPr id="1026" name="Picture 2" descr="6 Safety Steps To Conduct a HIRA Risk Assessment">
            <a:extLst>
              <a:ext uri="{FF2B5EF4-FFF2-40B4-BE49-F238E27FC236}">
                <a16:creationId xmlns:a16="http://schemas.microsoft.com/office/drawing/2014/main" id="{C25B632D-DB80-F6EF-3DBF-5200825F86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83" y="652463"/>
            <a:ext cx="11906250" cy="555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339136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53F4DC5-842B-12F1-2AA2-75E378FAEA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 err="1">
                <a:solidFill>
                  <a:srgbClr val="FFFF00"/>
                </a:solidFill>
              </a:rPr>
              <a:t>Take</a:t>
            </a:r>
            <a:r>
              <a:rPr lang="fr-FR" b="1" dirty="0">
                <a:solidFill>
                  <a:srgbClr val="FFFF00"/>
                </a:solidFill>
              </a:rPr>
              <a:t> Home/</a:t>
            </a:r>
            <a:r>
              <a:rPr lang="fr-FR" b="1" dirty="0" err="1">
                <a:solidFill>
                  <a:srgbClr val="FFFF00"/>
                </a:solidFill>
              </a:rPr>
              <a:t>Lab</a:t>
            </a:r>
            <a:r>
              <a:rPr lang="fr-FR" b="1" dirty="0">
                <a:solidFill>
                  <a:srgbClr val="FFFF00"/>
                </a:solidFill>
              </a:rPr>
              <a:t> message…</a:t>
            </a:r>
            <a:endParaRPr lang="fr-BE" b="1" dirty="0">
              <a:solidFill>
                <a:srgbClr val="FFFF00"/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1D44FFB-EFD2-34F0-B581-867B009452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The future </a:t>
            </a:r>
            <a:r>
              <a:rPr lang="fr-FR" dirty="0" err="1"/>
              <a:t>will</a:t>
            </a:r>
            <a:r>
              <a:rPr lang="fr-FR" dirty="0"/>
              <a:t> </a:t>
            </a:r>
            <a:r>
              <a:rPr lang="fr-FR" dirty="0" err="1"/>
              <a:t>be</a:t>
            </a:r>
            <a:r>
              <a:rPr lang="fr-FR" dirty="0"/>
              <a:t> </a:t>
            </a:r>
            <a:r>
              <a:rPr lang="fr-FR" dirty="0" err="1"/>
              <a:t>probably</a:t>
            </a:r>
            <a:r>
              <a:rPr lang="fr-FR" dirty="0"/>
              <a:t>:</a:t>
            </a:r>
          </a:p>
          <a:p>
            <a:endParaRPr lang="fr-FR" dirty="0"/>
          </a:p>
          <a:p>
            <a:pPr marL="914400" lvl="2" indent="0">
              <a:buNone/>
            </a:pPr>
            <a:r>
              <a:rPr lang="fr-FR" sz="4400" b="1" dirty="0">
                <a:solidFill>
                  <a:srgbClr val="FFC000"/>
                </a:solidFill>
              </a:rPr>
              <a:t>	Management by Risk </a:t>
            </a:r>
            <a:r>
              <a:rPr lang="fr-FR" sz="4400" b="1" dirty="0" err="1">
                <a:solidFill>
                  <a:srgbClr val="FFC000"/>
                </a:solidFill>
              </a:rPr>
              <a:t>Analysis</a:t>
            </a:r>
            <a:r>
              <a:rPr lang="fr-FR" sz="4400" b="1" dirty="0">
                <a:solidFill>
                  <a:srgbClr val="FFC000"/>
                </a:solidFill>
              </a:rPr>
              <a:t> !</a:t>
            </a:r>
          </a:p>
          <a:p>
            <a:pPr marL="2286000" lvl="5" indent="0">
              <a:buNone/>
            </a:pPr>
            <a:endParaRPr lang="fr-FR" sz="3600" b="1" dirty="0">
              <a:solidFill>
                <a:srgbClr val="FFC000"/>
              </a:solidFill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D2F56AAB-B35C-C4BC-0F28-9C840056BD5B}"/>
              </a:ext>
            </a:extLst>
          </p:cNvPr>
          <p:cNvSpPr txBox="1"/>
          <p:nvPr/>
        </p:nvSpPr>
        <p:spPr>
          <a:xfrm>
            <a:off x="1058196" y="4827639"/>
            <a:ext cx="1007560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i="1" dirty="0" err="1"/>
              <a:t>Further</a:t>
            </a:r>
            <a:r>
              <a:rPr lang="fr-FR" i="1" dirty="0"/>
              <a:t> </a:t>
            </a:r>
            <a:r>
              <a:rPr lang="fr-FR" i="1" dirty="0" err="1"/>
              <a:t>readings</a:t>
            </a:r>
            <a:r>
              <a:rPr lang="fr-FR" i="1" dirty="0"/>
              <a:t>:</a:t>
            </a:r>
          </a:p>
          <a:p>
            <a:endParaRPr lang="fr-FR" i="1" dirty="0"/>
          </a:p>
          <a:p>
            <a:r>
              <a:rPr lang="fr-BE" i="1" dirty="0">
                <a:hlinkClick r:id="rId2"/>
              </a:rPr>
              <a:t>https://pmc.ncbi.nlm.nih.gov/articles/PMC4071183/pdf/alm-34-274.pdf</a:t>
            </a:r>
            <a:endParaRPr lang="fr-BE" i="1" dirty="0"/>
          </a:p>
          <a:p>
            <a:r>
              <a:rPr lang="fr-BE" i="1" dirty="0">
                <a:hlinkClick r:id="rId3"/>
              </a:rPr>
              <a:t>https://www.researchgate.net/publication/263586005_Risk_Management_in_the_Clinical_Laboratory</a:t>
            </a:r>
            <a:endParaRPr lang="fr-BE" i="1" dirty="0"/>
          </a:p>
          <a:p>
            <a:r>
              <a:rPr lang="fr-BE" i="1" dirty="0">
                <a:hlinkClick r:id="rId4"/>
              </a:rPr>
              <a:t>https://journals.lww.com/ijpm/fulltext/2024/67030/risk_management_in_a_clinical_pathology.19.aspx</a:t>
            </a:r>
            <a:endParaRPr lang="fr-BE" i="1" dirty="0"/>
          </a:p>
          <a:p>
            <a:r>
              <a:rPr lang="fr-BE" i="1" dirty="0">
                <a:hlinkClick r:id="rId5"/>
              </a:rPr>
              <a:t>https://documents.cap.org/documents/cap15189-accreditation-risk-management-guide.pdf</a:t>
            </a:r>
            <a:endParaRPr lang="fr-BE" i="1" dirty="0"/>
          </a:p>
          <a:p>
            <a:endParaRPr lang="fr-BE" i="1" dirty="0"/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8100024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6AD7A2B-A8D4-DDEE-D3AB-2D84AB3165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>
                <a:solidFill>
                  <a:srgbClr val="FFFF00"/>
                </a:solidFill>
              </a:rPr>
              <a:t>Risk </a:t>
            </a:r>
            <a:r>
              <a:rPr lang="fr-FR" b="1" dirty="0" err="1">
                <a:solidFill>
                  <a:srgbClr val="FFFF00"/>
                </a:solidFill>
              </a:rPr>
              <a:t>Analysis</a:t>
            </a:r>
            <a:r>
              <a:rPr lang="fr-FR" b="1" dirty="0">
                <a:solidFill>
                  <a:srgbClr val="FFFF00"/>
                </a:solidFill>
              </a:rPr>
              <a:t>: The story (</a:t>
            </a:r>
            <a:r>
              <a:rPr lang="fr-FR" b="1" dirty="0" err="1">
                <a:solidFill>
                  <a:srgbClr val="FFFF00"/>
                </a:solidFill>
              </a:rPr>
              <a:t>chronologic</a:t>
            </a:r>
            <a:r>
              <a:rPr lang="fr-FR" b="1" dirty="0">
                <a:solidFill>
                  <a:srgbClr val="FFFF00"/>
                </a:solidFill>
              </a:rPr>
              <a:t>)</a:t>
            </a:r>
            <a:endParaRPr lang="fr-BE" b="1" dirty="0">
              <a:solidFill>
                <a:srgbClr val="FFFF00"/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F2534E6-12F2-9708-8B28-3634D29FAA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/>
              <a:t>ISO 15189: 2012 section 4.14.6</a:t>
            </a:r>
          </a:p>
          <a:p>
            <a:r>
              <a:rPr lang="fr-BE" dirty="0"/>
              <a:t>DP/PR v3: 2017 section 4.14.6</a:t>
            </a:r>
          </a:p>
          <a:p>
            <a:r>
              <a:rPr lang="fr-BE" dirty="0"/>
              <a:t>ISO 15189: 2022 section 5.6</a:t>
            </a:r>
          </a:p>
          <a:p>
            <a:r>
              <a:rPr lang="fr-BE" dirty="0"/>
              <a:t>DP/PR v4: 2025 section 5.6</a:t>
            </a:r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1176738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839CCF-DFBF-06FF-33D4-485150CA47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6ACCB6B-8152-5E8C-580D-39C3BC0AF7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>
                <a:solidFill>
                  <a:srgbClr val="FFFF00"/>
                </a:solidFill>
              </a:rPr>
              <a:t>« Risques »: occurrence in </a:t>
            </a:r>
            <a:r>
              <a:rPr lang="fr-FR" b="1" dirty="0" err="1">
                <a:solidFill>
                  <a:srgbClr val="FFFF00"/>
                </a:solidFill>
              </a:rPr>
              <a:t>texts</a:t>
            </a:r>
            <a:r>
              <a:rPr lang="fr-FR" b="1" dirty="0">
                <a:solidFill>
                  <a:srgbClr val="FFFF00"/>
                </a:solidFill>
              </a:rPr>
              <a:t> </a:t>
            </a:r>
            <a:r>
              <a:rPr lang="fr-FR" b="1" dirty="0">
                <a:solidFill>
                  <a:schemeClr val="accent2"/>
                </a:solidFill>
              </a:rPr>
              <a:t>*</a:t>
            </a:r>
            <a:endParaRPr lang="fr-BE" b="1" dirty="0">
              <a:solidFill>
                <a:schemeClr val="accent2"/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AAAEC9A-ADFD-EF75-3C52-B53829B695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/>
              <a:t>ISO 15189: 2012 section </a:t>
            </a:r>
            <a:r>
              <a:rPr lang="fr-BE" i="1" dirty="0"/>
              <a:t>4.14.6</a:t>
            </a:r>
            <a:r>
              <a:rPr lang="fr-BE" dirty="0"/>
              <a:t>  	</a:t>
            </a:r>
            <a:r>
              <a:rPr lang="fr-BE" dirty="0">
                <a:solidFill>
                  <a:srgbClr val="FFFF00"/>
                </a:solidFill>
              </a:rPr>
              <a:t>N = 8   </a:t>
            </a:r>
            <a:r>
              <a:rPr lang="fr-BE" sz="2400" dirty="0">
                <a:solidFill>
                  <a:srgbClr val="FFC000"/>
                </a:solidFill>
              </a:rPr>
              <a:t>(first time for Risk </a:t>
            </a:r>
            <a:r>
              <a:rPr lang="fr-BE" sz="2400" dirty="0" err="1">
                <a:solidFill>
                  <a:srgbClr val="FFC000"/>
                </a:solidFill>
              </a:rPr>
              <a:t>Analysis</a:t>
            </a:r>
            <a:r>
              <a:rPr lang="fr-BE" sz="2400" dirty="0">
                <a:solidFill>
                  <a:srgbClr val="FFC000"/>
                </a:solidFill>
              </a:rPr>
              <a:t>)</a:t>
            </a:r>
          </a:p>
          <a:p>
            <a:r>
              <a:rPr lang="fr-BE" dirty="0"/>
              <a:t>DP/PR v3: 2017 section </a:t>
            </a:r>
            <a:r>
              <a:rPr lang="fr-BE" i="1" dirty="0"/>
              <a:t>4.14.6	</a:t>
            </a:r>
            <a:r>
              <a:rPr lang="fr-BE" dirty="0"/>
              <a:t>	</a:t>
            </a:r>
            <a:r>
              <a:rPr lang="fr-BE" dirty="0">
                <a:solidFill>
                  <a:srgbClr val="FFFF00"/>
                </a:solidFill>
              </a:rPr>
              <a:t>N = 33</a:t>
            </a:r>
          </a:p>
          <a:p>
            <a:r>
              <a:rPr lang="fr-BE" dirty="0"/>
              <a:t>ISO 15189: 2022 section </a:t>
            </a:r>
            <a:r>
              <a:rPr lang="fr-BE" i="1" dirty="0"/>
              <a:t>5.6</a:t>
            </a:r>
            <a:r>
              <a:rPr lang="fr-BE" dirty="0"/>
              <a:t>		</a:t>
            </a:r>
            <a:r>
              <a:rPr lang="fr-BE" dirty="0">
                <a:solidFill>
                  <a:srgbClr val="FFFF00"/>
                </a:solidFill>
              </a:rPr>
              <a:t>N = 63</a:t>
            </a:r>
          </a:p>
          <a:p>
            <a:r>
              <a:rPr lang="fr-BE" dirty="0"/>
              <a:t>DP/PR v4: 2025 section </a:t>
            </a:r>
            <a:r>
              <a:rPr lang="fr-BE" i="1" dirty="0"/>
              <a:t>5.6</a:t>
            </a:r>
            <a:r>
              <a:rPr lang="fr-BE" dirty="0"/>
              <a:t>		</a:t>
            </a:r>
            <a:r>
              <a:rPr lang="fr-BE" dirty="0">
                <a:solidFill>
                  <a:srgbClr val="FFFF00"/>
                </a:solidFill>
              </a:rPr>
              <a:t>N = 55</a:t>
            </a:r>
          </a:p>
          <a:p>
            <a:endParaRPr lang="fr-BE" dirty="0"/>
          </a:p>
          <a:p>
            <a:r>
              <a:rPr lang="fr-BE" dirty="0">
                <a:solidFill>
                  <a:srgbClr val="FFFF00"/>
                </a:solidFill>
              </a:rPr>
              <a:t>&gt;&gt;&gt; Management by the </a:t>
            </a:r>
            <a:r>
              <a:rPr lang="fr-BE" dirty="0" err="1">
                <a:solidFill>
                  <a:srgbClr val="FFFF00"/>
                </a:solidFill>
              </a:rPr>
              <a:t>risk</a:t>
            </a:r>
            <a:r>
              <a:rPr lang="fr-BE" dirty="0">
                <a:solidFill>
                  <a:srgbClr val="FFFF00"/>
                </a:solidFill>
              </a:rPr>
              <a:t>: a </a:t>
            </a:r>
            <a:r>
              <a:rPr lang="fr-BE" dirty="0" err="1">
                <a:solidFill>
                  <a:srgbClr val="FFFF00"/>
                </a:solidFill>
              </a:rPr>
              <a:t>growing</a:t>
            </a:r>
            <a:r>
              <a:rPr lang="fr-BE" dirty="0">
                <a:solidFill>
                  <a:srgbClr val="FFFF00"/>
                </a:solidFill>
              </a:rPr>
              <a:t> </a:t>
            </a:r>
            <a:r>
              <a:rPr lang="fr-BE" dirty="0" err="1">
                <a:solidFill>
                  <a:srgbClr val="FFFF00"/>
                </a:solidFill>
              </a:rPr>
              <a:t>interest</a:t>
            </a:r>
            <a:r>
              <a:rPr lang="fr-BE" dirty="0">
                <a:solidFill>
                  <a:srgbClr val="FFFF00"/>
                </a:solidFill>
              </a:rPr>
              <a:t> …?</a:t>
            </a:r>
          </a:p>
          <a:p>
            <a:endParaRPr lang="fr-BE" dirty="0">
              <a:solidFill>
                <a:srgbClr val="FFFF00"/>
              </a:solidFill>
            </a:endParaRPr>
          </a:p>
          <a:p>
            <a:r>
              <a:rPr lang="fr-BE" sz="2000" dirty="0">
                <a:solidFill>
                  <a:schemeClr val="accent2"/>
                </a:solidFill>
              </a:rPr>
              <a:t>As an </a:t>
            </a:r>
            <a:r>
              <a:rPr lang="fr-BE" sz="2000" dirty="0" err="1">
                <a:solidFill>
                  <a:schemeClr val="accent2"/>
                </a:solidFill>
              </a:rPr>
              <a:t>indicator</a:t>
            </a:r>
            <a:endParaRPr lang="fr-BE" sz="20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60492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B360F8F-1C1A-910C-6354-583B118967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r-BE" b="1" dirty="0">
                <a:solidFill>
                  <a:srgbClr val="FFFF00"/>
                </a:solidFill>
              </a:rPr>
              <a:t>ISO 15189: 2012 section </a:t>
            </a:r>
            <a:r>
              <a:rPr lang="fr-BE" b="1" i="1" dirty="0">
                <a:solidFill>
                  <a:srgbClr val="FFFF00"/>
                </a:solidFill>
              </a:rPr>
              <a:t>4.14.6</a:t>
            </a:r>
            <a:r>
              <a:rPr lang="fr-BE" b="1" dirty="0">
                <a:solidFill>
                  <a:srgbClr val="FFFF00"/>
                </a:solidFill>
              </a:rPr>
              <a:t>  </a:t>
            </a:r>
            <a:br>
              <a:rPr lang="fr-BE" dirty="0"/>
            </a:br>
            <a:r>
              <a:rPr lang="fr-BE" dirty="0"/>
              <a:t>    </a:t>
            </a:r>
            <a:r>
              <a:rPr lang="fr-BE" sz="4000" dirty="0">
                <a:solidFill>
                  <a:srgbClr val="FFC000"/>
                </a:solidFill>
              </a:rPr>
              <a:t>(first time for Risk </a:t>
            </a:r>
            <a:r>
              <a:rPr lang="fr-BE" sz="4000" dirty="0" err="1">
                <a:solidFill>
                  <a:srgbClr val="FFC000"/>
                </a:solidFill>
              </a:rPr>
              <a:t>Analysis</a:t>
            </a:r>
            <a:r>
              <a:rPr lang="fr-BE" sz="4000" dirty="0">
                <a:solidFill>
                  <a:srgbClr val="FFC000"/>
                </a:solidFill>
              </a:rPr>
              <a:t>)</a:t>
            </a:r>
            <a:br>
              <a:rPr lang="fr-BE" sz="4000" dirty="0">
                <a:solidFill>
                  <a:srgbClr val="FFC000"/>
                </a:solidFill>
              </a:rPr>
            </a:b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FA050A2-1FBD-8ADE-F076-FF532FE14E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8C1EAD6C-A978-3F24-4768-201BA382CB17}"/>
              </a:ext>
            </a:extLst>
          </p:cNvPr>
          <p:cNvSpPr txBox="1"/>
          <p:nvPr/>
        </p:nvSpPr>
        <p:spPr>
          <a:xfrm>
            <a:off x="2005780" y="2551837"/>
            <a:ext cx="8396749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fr-BE" sz="2400" b="1" i="0" u="none" strike="noStrike" baseline="0" dirty="0">
                <a:latin typeface="Arial-BoldMT"/>
              </a:rPr>
              <a:t>4.14.6 Gestion des risques</a:t>
            </a:r>
          </a:p>
          <a:p>
            <a:pPr algn="l"/>
            <a:r>
              <a:rPr lang="fr-FR" sz="2400" b="0" i="0" u="none" strike="noStrike" baseline="0" dirty="0">
                <a:latin typeface="ArialMT"/>
              </a:rPr>
              <a:t>Le laboratoire doit évaluer l’impact des processus de travail et défaillances potentielles sur la sécurité des</a:t>
            </a:r>
          </a:p>
          <a:p>
            <a:pPr algn="l"/>
            <a:r>
              <a:rPr lang="fr-FR" sz="2400" b="0" i="0" u="none" strike="noStrike" baseline="0" dirty="0">
                <a:latin typeface="ArialMT"/>
              </a:rPr>
              <a:t>résultats des examens et doit modifier les processus pour réduire ou éliminer les risques identifiés, et</a:t>
            </a:r>
          </a:p>
          <a:p>
            <a:pPr algn="l"/>
            <a:r>
              <a:rPr lang="fr-FR" sz="2400" b="0" i="0" u="none" strike="noStrike" baseline="0" dirty="0">
                <a:latin typeface="ArialMT"/>
              </a:rPr>
              <a:t>documenter les décisions et actions menées.</a:t>
            </a:r>
            <a:endParaRPr lang="fr-BE" sz="2400" dirty="0"/>
          </a:p>
        </p:txBody>
      </p:sp>
    </p:spTree>
    <p:extLst>
      <p:ext uri="{BB962C8B-B14F-4D97-AF65-F5344CB8AC3E}">
        <p14:creationId xmlns:p14="http://schemas.microsoft.com/office/powerpoint/2010/main" val="12563240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9480620-C390-AE55-D511-2811A586D2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b="1" dirty="0">
                <a:solidFill>
                  <a:srgbClr val="FFFF00"/>
                </a:solidFill>
              </a:rPr>
              <a:t>DP/PR v3: 2017 section </a:t>
            </a:r>
            <a:r>
              <a:rPr lang="fr-BE" b="1" i="1" dirty="0">
                <a:solidFill>
                  <a:srgbClr val="FFFF00"/>
                </a:solidFill>
              </a:rPr>
              <a:t>4.14.6</a:t>
            </a:r>
            <a:endParaRPr lang="fr-BE" b="1" dirty="0">
              <a:solidFill>
                <a:srgbClr val="FFFF00"/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9E74C7A-4725-7865-B5B6-610A0BBEE1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BE" b="1" dirty="0"/>
              <a:t>4.14.6 Gestion des risques </a:t>
            </a:r>
            <a:endParaRPr lang="fr-BE" dirty="0"/>
          </a:p>
          <a:p>
            <a:r>
              <a:rPr lang="fr-BE" b="1" i="1" dirty="0"/>
              <a:t>RECOMMANDATION SUPPLÉMENTAIRE </a:t>
            </a:r>
            <a:endParaRPr lang="fr-BE" dirty="0"/>
          </a:p>
          <a:p>
            <a:r>
              <a:rPr lang="fr-FR" i="1" dirty="0"/>
              <a:t>Le laboratoire doit prendre des mesures de prévention d’éventuelles non-conformités. </a:t>
            </a:r>
            <a:endParaRPr lang="fr-FR" dirty="0"/>
          </a:p>
          <a:p>
            <a:r>
              <a:rPr lang="fr-BE" b="1" i="1" dirty="0"/>
              <a:t>QUESTION </a:t>
            </a:r>
            <a:endParaRPr lang="fr-BE" dirty="0"/>
          </a:p>
          <a:p>
            <a:r>
              <a:rPr lang="fr-FR" i="1" dirty="0"/>
              <a:t>Des analyses des risques sont-elles réalisées périodiquement? </a:t>
            </a:r>
            <a:endParaRPr lang="fr-FR" dirty="0"/>
          </a:p>
          <a:p>
            <a:r>
              <a:rPr lang="fr-FR" b="1" i="1" dirty="0"/>
              <a:t>COMMENTAIRE (facultatif: voir annexe p. 128) </a:t>
            </a:r>
            <a:endParaRPr lang="fr-FR" dirty="0"/>
          </a:p>
          <a:p>
            <a:r>
              <a:rPr lang="fr-BE" b="1" i="1" dirty="0"/>
              <a:t>EXIGENCES </a:t>
            </a:r>
            <a:endParaRPr lang="fr-BE" dirty="0"/>
          </a:p>
          <a:p>
            <a:r>
              <a:rPr lang="fr-BE" i="1" dirty="0"/>
              <a:t>Voir exigence 4.11 </a:t>
            </a:r>
            <a:endParaRPr lang="fr-BE" dirty="0"/>
          </a:p>
          <a:p>
            <a:r>
              <a:rPr lang="fr-BE" b="1" i="1" dirty="0"/>
              <a:t>RÉFÉRENCES </a:t>
            </a:r>
            <a:endParaRPr lang="fr-BE" dirty="0"/>
          </a:p>
          <a:p>
            <a:r>
              <a:rPr lang="fr-BE" i="1" dirty="0"/>
              <a:t>ISO 15189:2012: 4.14.6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7180896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75BD696-F41A-C5F8-EAB2-B55EBE7FE4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b="1" dirty="0">
                <a:solidFill>
                  <a:srgbClr val="FFFF00"/>
                </a:solidFill>
              </a:rPr>
              <a:t>ISO 15189: 2022 section </a:t>
            </a:r>
            <a:r>
              <a:rPr lang="fr-BE" b="1" i="1" dirty="0">
                <a:solidFill>
                  <a:srgbClr val="FFFF00"/>
                </a:solidFill>
              </a:rPr>
              <a:t>5.6</a:t>
            </a:r>
            <a:endParaRPr lang="fr-BE" b="1" dirty="0">
              <a:solidFill>
                <a:srgbClr val="FFFF00"/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7705EC8-E20C-269B-8E0C-7FEC3CF151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r-BE" b="1" dirty="0"/>
              <a:t>5.6 Gestion des risques</a:t>
            </a:r>
            <a:endParaRPr lang="fr-BE" dirty="0"/>
          </a:p>
          <a:p>
            <a:r>
              <a:rPr lang="fr-FR" dirty="0"/>
              <a:t>a) La direction du laboratoire doit établir, mettre en </a:t>
            </a:r>
            <a:r>
              <a:rPr lang="fr-FR" dirty="0" err="1"/>
              <a:t>oeuvre</a:t>
            </a:r>
            <a:r>
              <a:rPr lang="fr-FR" dirty="0"/>
              <a:t> et tenir à jour des processus permettant d’identifier les risques de préjudice pour les patients et les opportunités d’amélioration de la prise en charge des patients associés à ses examens et activités, et doit définir des actions visant aussi bien à traiter les risques que les opportunités d’amélioration (voir </a:t>
            </a:r>
            <a:r>
              <a:rPr lang="fr-FR" u="sng" dirty="0"/>
              <a:t>8.5</a:t>
            </a:r>
            <a:r>
              <a:rPr lang="fr-FR" dirty="0"/>
              <a:t>).</a:t>
            </a:r>
          </a:p>
          <a:p>
            <a:r>
              <a:rPr lang="fr-FR" dirty="0"/>
              <a:t>b) Le directeur de laboratoire doit assurer que l’efficacité de ces processus est évaluée et que les processus sont modifiés lorsque ceux-ci s’avèrent inefficaces.</a:t>
            </a:r>
          </a:p>
          <a:p>
            <a:r>
              <a:rPr lang="fr-FR" dirty="0"/>
              <a:t>NOTE 1 L’ISO 22367 donne des informations détaillées sur la gestion des risques dans les laboratoires médicaux.</a:t>
            </a:r>
          </a:p>
          <a:p>
            <a:r>
              <a:rPr lang="fr-FR" dirty="0"/>
              <a:t>NOTE 2 L’ISO 35001 donne des informations détaillées sur la gestion des biorisques dans les laboratoires médicaux.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9144424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532C03A-3B71-2289-DDCB-499ABF4D4C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b="1" dirty="0">
                <a:solidFill>
                  <a:srgbClr val="FFFF00"/>
                </a:solidFill>
              </a:rPr>
              <a:t>DP/PR v4: 2025 section </a:t>
            </a:r>
            <a:r>
              <a:rPr lang="fr-BE" b="1" i="1" dirty="0">
                <a:solidFill>
                  <a:srgbClr val="FFFF00"/>
                </a:solidFill>
              </a:rPr>
              <a:t>5.6</a:t>
            </a:r>
            <a:endParaRPr lang="fr-BE" b="1" dirty="0">
              <a:solidFill>
                <a:srgbClr val="FFFF00"/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8E776B6-C1AF-96FB-7D68-7AF55F893C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fr-BE" sz="2400" b="1" dirty="0"/>
              <a:t>5.6 Gestion des risques </a:t>
            </a:r>
          </a:p>
          <a:p>
            <a:r>
              <a:rPr lang="fr-BE" sz="2400" b="1" dirty="0"/>
              <a:t>EXIGENCES </a:t>
            </a:r>
            <a:endParaRPr lang="fr-BE" sz="2400" dirty="0"/>
          </a:p>
          <a:p>
            <a:r>
              <a:rPr lang="fr-FR" sz="2400" b="1" dirty="0"/>
              <a:t>5.6.A </a:t>
            </a:r>
            <a:r>
              <a:rPr lang="fr-FR" sz="2400" dirty="0"/>
              <a:t>: La direction du laboratoire doit disposer d'une politique d'identification et de gestion des risques et des opportunités d'amélioration. </a:t>
            </a:r>
          </a:p>
          <a:p>
            <a:endParaRPr lang="fr-BE" sz="2400" dirty="0"/>
          </a:p>
          <a:p>
            <a:r>
              <a:rPr lang="fr-FR" sz="2400" b="1" dirty="0"/>
              <a:t>5.6.B </a:t>
            </a:r>
            <a:r>
              <a:rPr lang="fr-FR" sz="2400" dirty="0"/>
              <a:t>: La direction du laboratoire doit revoir périodiquement les politiques relatives aux risques et aux possibilités d'amélioration. </a:t>
            </a:r>
          </a:p>
          <a:p>
            <a:endParaRPr lang="fr-BE" sz="2400" dirty="0"/>
          </a:p>
          <a:p>
            <a:endParaRPr lang="fr-BE" sz="2400" dirty="0"/>
          </a:p>
        </p:txBody>
      </p:sp>
    </p:spTree>
    <p:extLst>
      <p:ext uri="{BB962C8B-B14F-4D97-AF65-F5344CB8AC3E}">
        <p14:creationId xmlns:p14="http://schemas.microsoft.com/office/powerpoint/2010/main" val="13695913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ADDF1C7-C448-FD41-40F3-D0F6ABEDC8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b="1" dirty="0">
                <a:solidFill>
                  <a:srgbClr val="FFFF00"/>
                </a:solidFill>
              </a:rPr>
              <a:t>DP/PR v4: 2025 section </a:t>
            </a:r>
            <a:r>
              <a:rPr lang="fr-BE" b="1" i="1" dirty="0">
                <a:solidFill>
                  <a:srgbClr val="FFFF00"/>
                </a:solidFill>
              </a:rPr>
              <a:t>5.6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FDE4CAB-1145-EB38-B38A-F56942BF39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97858"/>
            <a:ext cx="10515600" cy="5560142"/>
          </a:xfrm>
        </p:spPr>
        <p:txBody>
          <a:bodyPr>
            <a:normAutofit fontScale="32500" lnSpcReduction="20000"/>
          </a:bodyPr>
          <a:lstStyle/>
          <a:p>
            <a:r>
              <a:rPr lang="fr-BE" sz="4500" b="1" dirty="0">
                <a:solidFill>
                  <a:srgbClr val="FFC000"/>
                </a:solidFill>
              </a:rPr>
              <a:t>COMMENTAIRE</a:t>
            </a:r>
            <a:r>
              <a:rPr lang="fr-BE" sz="4500" b="1" dirty="0"/>
              <a:t> </a:t>
            </a:r>
            <a:endParaRPr lang="fr-BE" sz="4500" dirty="0"/>
          </a:p>
          <a:p>
            <a:r>
              <a:rPr lang="fr-FR" sz="4500" dirty="0"/>
              <a:t>Objectif de la gestion des risques </a:t>
            </a:r>
          </a:p>
          <a:p>
            <a:r>
              <a:rPr lang="fr-FR" sz="4500" dirty="0"/>
              <a:t>La gestion des risques est un outil précieux qui peut être utilisé par le laboratoire pour surmonter certains risques, pour faire des choix réfléchis et les justifier et/ou pour améliorer certains processus. </a:t>
            </a:r>
          </a:p>
          <a:p>
            <a:r>
              <a:rPr lang="fr-FR" sz="4500" dirty="0"/>
              <a:t>Il convient d'intégrer la gestion des risques dans le système de gestion de la qualité et dans le fonctionnement quotidien du laboratoire, plutôt que de la considérer isolément. </a:t>
            </a:r>
          </a:p>
          <a:p>
            <a:r>
              <a:rPr lang="fr-BE" sz="4500" dirty="0"/>
              <a:t>Elle peut inclure: </a:t>
            </a:r>
          </a:p>
          <a:p>
            <a:r>
              <a:rPr lang="fr-FR" sz="4500" dirty="0"/>
              <a:t>• Le workflow relatif aux réclamations et aux non-conformités : définition des priorités, recherche des risques, causes et/ou domaines d'amélioration connexes, etc. </a:t>
            </a:r>
          </a:p>
          <a:p>
            <a:r>
              <a:rPr lang="fr-FR" sz="4500" dirty="0"/>
              <a:t>• Dossiers de validation ou de vérification : analyse de nouveaux processus, enregistrement des fréquences IQC et EQC, etc. </a:t>
            </a:r>
          </a:p>
          <a:p>
            <a:r>
              <a:rPr lang="fr-FR" sz="4500" dirty="0"/>
              <a:t>• Gestion des réactifs : distinction entre réactifs critiques et non critiques, fixation de limites pour les conditions de stockage, etc. </a:t>
            </a:r>
          </a:p>
          <a:p>
            <a:r>
              <a:rPr lang="fr-FR" sz="4500" dirty="0"/>
              <a:t>• Audits internes : détermination des fréquences, fixation des priorités, etc. </a:t>
            </a:r>
          </a:p>
          <a:p>
            <a:r>
              <a:rPr lang="fr-BE" sz="4500" dirty="0"/>
              <a:t>• .... </a:t>
            </a:r>
          </a:p>
          <a:p>
            <a:endParaRPr lang="fr-BE" sz="4500" dirty="0"/>
          </a:p>
          <a:p>
            <a:r>
              <a:rPr lang="fr-FR" sz="4500" dirty="0"/>
              <a:t>Analyse ciblée des risques en cas de non-conformités, d'écarts, de problèmes ou de risques identifiés </a:t>
            </a:r>
          </a:p>
          <a:p>
            <a:r>
              <a:rPr lang="fr-FR" sz="4500" dirty="0"/>
              <a:t>Situations potentielles nécessitant une analyse de risque ciblée : </a:t>
            </a:r>
          </a:p>
          <a:p>
            <a:r>
              <a:rPr lang="fr-FR" sz="4500" dirty="0"/>
              <a:t>• Écarts cliniquement pertinents par rapport aux évaluations internes et/ou externes de la qualité. </a:t>
            </a:r>
          </a:p>
          <a:p>
            <a:r>
              <a:rPr lang="fr-FR" sz="4500" dirty="0"/>
              <a:t>• Non-conformités identifiées lors des audits internes. </a:t>
            </a:r>
          </a:p>
          <a:p>
            <a:r>
              <a:rPr lang="fr-BE" sz="4500" dirty="0"/>
              <a:t>• Plaintes reçues. </a:t>
            </a:r>
          </a:p>
          <a:p>
            <a:r>
              <a:rPr lang="fr-BE" sz="4500" dirty="0"/>
              <a:t>• Etc. </a:t>
            </a:r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7419414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5573B86-38AC-E16E-5AB9-8721826F69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b="1" dirty="0">
                <a:solidFill>
                  <a:srgbClr val="FFFF00"/>
                </a:solidFill>
              </a:rPr>
              <a:t>DP/PR v4: 2025 section </a:t>
            </a:r>
            <a:r>
              <a:rPr lang="fr-BE" b="1" i="1" dirty="0">
                <a:solidFill>
                  <a:srgbClr val="FFFF00"/>
                </a:solidFill>
              </a:rPr>
              <a:t>5.6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AACCE84-11E8-59B2-3C8B-0F24F5E027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4000"/>
            <a:ext cx="10515600" cy="4968875"/>
          </a:xfrm>
        </p:spPr>
        <p:txBody>
          <a:bodyPr>
            <a:normAutofit fontScale="62500" lnSpcReduction="20000"/>
          </a:bodyPr>
          <a:lstStyle/>
          <a:p>
            <a:r>
              <a:rPr lang="fr-FR" dirty="0"/>
              <a:t>Dans de telles situations, une analyse de risque plutôt limitée est appropriée, se concentrant exclusivement sur la situation en question : </a:t>
            </a:r>
          </a:p>
          <a:p>
            <a:r>
              <a:rPr lang="fr-FR" dirty="0"/>
              <a:t>• Les risques pour les patients, le personnel et/ou le laboratoire sont identifiés. </a:t>
            </a:r>
          </a:p>
          <a:p>
            <a:r>
              <a:rPr lang="fr-FR" dirty="0"/>
              <a:t>• Chaque risque est analysé afin d'en identifier la ou les causes sous-jacentes. </a:t>
            </a:r>
          </a:p>
          <a:p>
            <a:r>
              <a:rPr lang="fr-FR" dirty="0"/>
              <a:t>• Pour chaque risque, (1) des mesures préventives sont recherchées pour éliminer ou éviter la ou les causes et/ou (2) des mesures correctives pour éliminer les conséquences négatives potentielles. </a:t>
            </a:r>
          </a:p>
          <a:p>
            <a:r>
              <a:rPr lang="fr-FR" dirty="0"/>
              <a:t>• Le cas échéant, une réévaluation (périodique) des risques et des mesures correspondantes est prévue. </a:t>
            </a:r>
          </a:p>
          <a:p>
            <a:endParaRPr lang="fr-BE" dirty="0"/>
          </a:p>
          <a:p>
            <a:r>
              <a:rPr lang="fr-BE" dirty="0"/>
              <a:t>Analyse préventive des risques </a:t>
            </a:r>
          </a:p>
          <a:p>
            <a:r>
              <a:rPr lang="fr-FR" dirty="0"/>
              <a:t>Situations potentielles nécessitant une analyse préventive des risques : </a:t>
            </a:r>
          </a:p>
          <a:p>
            <a:r>
              <a:rPr lang="fr-FR" dirty="0"/>
              <a:t>• Mettre en </a:t>
            </a:r>
            <a:r>
              <a:rPr lang="fr-FR" dirty="0" err="1"/>
              <a:t>oeuvre</a:t>
            </a:r>
            <a:r>
              <a:rPr lang="fr-FR" dirty="0"/>
              <a:t> des processus nouveaux ou adaptés. </a:t>
            </a:r>
          </a:p>
          <a:p>
            <a:r>
              <a:rPr lang="fr-FR" dirty="0"/>
              <a:t>• L'évaluation périodique des processus critiques. </a:t>
            </a:r>
          </a:p>
          <a:p>
            <a:r>
              <a:rPr lang="fr-BE" dirty="0"/>
              <a:t>• Etc. </a:t>
            </a:r>
          </a:p>
          <a:p>
            <a:endParaRPr lang="fr-BE" dirty="0"/>
          </a:p>
          <a:p>
            <a:r>
              <a:rPr lang="fr-FR" dirty="0"/>
              <a:t>Ces évaluations préventives des risques sont souvent (mais pas nécessairement) exhaustives et portent sur un processus délimité.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39879850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419</TotalTime>
  <Words>1336</Words>
  <Application>Microsoft Office PowerPoint</Application>
  <PresentationFormat>Grand écran</PresentationFormat>
  <Paragraphs>138</Paragraphs>
  <Slides>17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23" baseType="lpstr">
      <vt:lpstr>Arial</vt:lpstr>
      <vt:lpstr>Arial-BoldMT</vt:lpstr>
      <vt:lpstr>ArialMT</vt:lpstr>
      <vt:lpstr>Calibri</vt:lpstr>
      <vt:lpstr>Calibri Light</vt:lpstr>
      <vt:lpstr>Thème Office</vt:lpstr>
      <vt:lpstr>Présentation PowerPoint</vt:lpstr>
      <vt:lpstr>Risk Analysis: The story (chronologic)</vt:lpstr>
      <vt:lpstr>« Risques »: occurrence in texts *</vt:lpstr>
      <vt:lpstr>ISO 15189: 2012 section 4.14.6       (first time for Risk Analysis) </vt:lpstr>
      <vt:lpstr>DP/PR v3: 2017 section 4.14.6</vt:lpstr>
      <vt:lpstr>ISO 15189: 2022 section 5.6</vt:lpstr>
      <vt:lpstr>DP/PR v4: 2025 section 5.6</vt:lpstr>
      <vt:lpstr>DP/PR v4: 2025 section 5.6</vt:lpstr>
      <vt:lpstr>DP/PR v4: 2025 section 5.6</vt:lpstr>
      <vt:lpstr>DP/PR v4: 2025 section 5.6</vt:lpstr>
      <vt:lpstr>RISK ?</vt:lpstr>
      <vt:lpstr>Types of Risks</vt:lpstr>
      <vt:lpstr>iaPDCAcr</vt:lpstr>
      <vt:lpstr>Risk Assessment</vt:lpstr>
      <vt:lpstr>To Do: Risk Matrix</vt:lpstr>
      <vt:lpstr>Présentation PowerPoint</vt:lpstr>
      <vt:lpstr>Take Home/Lab message…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Gougnard Thierry</dc:creator>
  <cp:lastModifiedBy>Gougnard Thierry</cp:lastModifiedBy>
  <cp:revision>54</cp:revision>
  <dcterms:created xsi:type="dcterms:W3CDTF">2025-09-14T10:11:09Z</dcterms:created>
  <dcterms:modified xsi:type="dcterms:W3CDTF">2025-09-15T16:58:50Z</dcterms:modified>
</cp:coreProperties>
</file>