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32"/>
  </p:notesMasterIdLst>
  <p:handoutMasterIdLst>
    <p:handoutMasterId r:id="rId33"/>
  </p:handoutMasterIdLst>
  <p:sldIdLst>
    <p:sldId id="2147198032" r:id="rId2"/>
    <p:sldId id="2147198035" r:id="rId3"/>
    <p:sldId id="2147198042" r:id="rId4"/>
    <p:sldId id="2147198043" r:id="rId5"/>
    <p:sldId id="2147198044" r:id="rId6"/>
    <p:sldId id="2147198045" r:id="rId7"/>
    <p:sldId id="2147198037" r:id="rId8"/>
    <p:sldId id="2147198047" r:id="rId9"/>
    <p:sldId id="2147198048" r:id="rId10"/>
    <p:sldId id="2147198049" r:id="rId11"/>
    <p:sldId id="2147198050" r:id="rId12"/>
    <p:sldId id="2147198051" r:id="rId13"/>
    <p:sldId id="2147198052" r:id="rId14"/>
    <p:sldId id="2147198046" r:id="rId15"/>
    <p:sldId id="2147198053" r:id="rId16"/>
    <p:sldId id="2147198054" r:id="rId17"/>
    <p:sldId id="2147198055" r:id="rId18"/>
    <p:sldId id="2147198056" r:id="rId19"/>
    <p:sldId id="2147198057" r:id="rId20"/>
    <p:sldId id="2147198058" r:id="rId21"/>
    <p:sldId id="2147198059" r:id="rId22"/>
    <p:sldId id="2147198060" r:id="rId23"/>
    <p:sldId id="2147198061" r:id="rId24"/>
    <p:sldId id="2147198062" r:id="rId25"/>
    <p:sldId id="2147198063" r:id="rId26"/>
    <p:sldId id="2147198064" r:id="rId27"/>
    <p:sldId id="2147198065" r:id="rId28"/>
    <p:sldId id="2147198066" r:id="rId29"/>
    <p:sldId id="2147198067" r:id="rId30"/>
    <p:sldId id="214719803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iapositives de contenu" id="{5C2E36A2-1498-4711-A82B-84BFB54F9066}">
          <p14:sldIdLst>
            <p14:sldId id="2147198032"/>
            <p14:sldId id="2147198035"/>
            <p14:sldId id="2147198042"/>
            <p14:sldId id="2147198043"/>
            <p14:sldId id="2147198044"/>
            <p14:sldId id="2147198045"/>
            <p14:sldId id="2147198037"/>
            <p14:sldId id="2147198047"/>
            <p14:sldId id="2147198048"/>
            <p14:sldId id="2147198049"/>
            <p14:sldId id="2147198050"/>
            <p14:sldId id="2147198051"/>
            <p14:sldId id="2147198052"/>
            <p14:sldId id="2147198046"/>
            <p14:sldId id="2147198053"/>
            <p14:sldId id="2147198054"/>
            <p14:sldId id="2147198055"/>
            <p14:sldId id="2147198056"/>
            <p14:sldId id="2147198057"/>
            <p14:sldId id="2147198058"/>
            <p14:sldId id="2147198059"/>
            <p14:sldId id="2147198060"/>
            <p14:sldId id="2147198061"/>
            <p14:sldId id="2147198062"/>
            <p14:sldId id="2147198063"/>
            <p14:sldId id="2147198064"/>
            <p14:sldId id="2147198065"/>
            <p14:sldId id="2147198066"/>
            <p14:sldId id="2147198067"/>
            <p14:sldId id="2147198034"/>
          </p14:sldIdLst>
        </p14:section>
        <p14:section name="Diapositives explicatives" id="{B9BF4099-92C9-4359-8824-F558232F3300}">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1" d="100"/>
          <a:sy n="81" d="100"/>
        </p:scale>
        <p:origin x="586" y="67"/>
      </p:cViewPr>
      <p:guideLst>
        <p:guide orient="horz" pos="2160"/>
        <p:guide pos="3840"/>
      </p:guideLst>
    </p:cSldViewPr>
  </p:slideViewPr>
  <p:notesTextViewPr>
    <p:cViewPr>
      <p:scale>
        <a:sx n="1" d="1"/>
        <a:sy n="1" d="1"/>
      </p:scale>
      <p:origin x="0" y="0"/>
    </p:cViewPr>
  </p:notesTextViewPr>
  <p:notesViewPr>
    <p:cSldViewPr snapToGrid="0">
      <p:cViewPr varScale="1">
        <p:scale>
          <a:sx n="89" d="100"/>
          <a:sy n="89" d="100"/>
        </p:scale>
        <p:origin x="-3558"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E4347C-81F3-49BB-B2F0-DE1DE696EC27}" type="datetimeFigureOut">
              <a:rPr lang="fr-BE" smtClean="0"/>
              <a:t>02-09-25</a:t>
            </a:fld>
            <a:endParaRPr lang="fr-BE"/>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E2D9202-C628-416E-922A-28CCCFC60972}" type="slidenum">
              <a:rPr lang="fr-BE" smtClean="0"/>
              <a:t>‹nr.›</a:t>
            </a:fld>
            <a:endParaRPr lang="fr-BE"/>
          </a:p>
        </p:txBody>
      </p:sp>
    </p:spTree>
    <p:extLst>
      <p:ext uri="{BB962C8B-B14F-4D97-AF65-F5344CB8AC3E}">
        <p14:creationId xmlns:p14="http://schemas.microsoft.com/office/powerpoint/2010/main" val="9047023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4C8285-95DD-4C9F-93A0-9B42B9536990}" type="datetimeFigureOut">
              <a:rPr lang="en-GB" smtClean="0"/>
              <a:t>02/09/2025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65113-AB53-4BDB-A05C-8B64D660F7FC}" type="slidenum">
              <a:rPr lang="en-GB" smtClean="0"/>
              <a:t>‹nr.›</a:t>
            </a:fld>
            <a:endParaRPr lang="en-GB"/>
          </a:p>
        </p:txBody>
      </p:sp>
    </p:spTree>
    <p:extLst>
      <p:ext uri="{BB962C8B-B14F-4D97-AF65-F5344CB8AC3E}">
        <p14:creationId xmlns:p14="http://schemas.microsoft.com/office/powerpoint/2010/main" val="4185439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9A267-0BC9-F5C8-6B69-D73156655BCC}"/>
              </a:ext>
            </a:extLst>
          </p:cNvPr>
          <p:cNvSpPr>
            <a:spLocks noGrp="1"/>
          </p:cNvSpPr>
          <p:nvPr>
            <p:ph type="ctrTitle" hasCustomPrompt="1"/>
          </p:nvPr>
        </p:nvSpPr>
        <p:spPr>
          <a:xfrm>
            <a:off x="1050758" y="1764145"/>
            <a:ext cx="10042358" cy="1745817"/>
          </a:xfrm>
        </p:spPr>
        <p:txBody>
          <a:bodyPr anchor="b">
            <a:noAutofit/>
          </a:bodyPr>
          <a:lstStyle>
            <a:lvl1pPr algn="ctr">
              <a:defRPr sz="5400" b="1">
                <a:solidFill>
                  <a:schemeClr val="tx2"/>
                </a:solidFill>
              </a:defRPr>
            </a:lvl1pPr>
          </a:lstStyle>
          <a:p>
            <a:r>
              <a:rPr lang="fr-BE" noProof="0" dirty="0"/>
              <a:t>Ceci est une slide titre, cliquez pour ajouter un titre</a:t>
            </a:r>
          </a:p>
        </p:txBody>
      </p:sp>
      <p:sp>
        <p:nvSpPr>
          <p:cNvPr id="3" name="Subtitle 2">
            <a:extLst>
              <a:ext uri="{FF2B5EF4-FFF2-40B4-BE49-F238E27FC236}">
                <a16:creationId xmlns:a16="http://schemas.microsoft.com/office/drawing/2014/main" id="{B026B08C-DBBE-FDB0-65C9-EC3130A0A9AD}"/>
              </a:ext>
            </a:extLst>
          </p:cNvPr>
          <p:cNvSpPr>
            <a:spLocks noGrp="1"/>
          </p:cNvSpPr>
          <p:nvPr>
            <p:ph type="subTitle" idx="1"/>
          </p:nvPr>
        </p:nvSpPr>
        <p:spPr>
          <a:xfrm>
            <a:off x="1524000" y="3602038"/>
            <a:ext cx="9144000" cy="591271"/>
          </a:xfrm>
        </p:spPr>
        <p:txBody>
          <a:bodyPr>
            <a:noAutofit/>
          </a:bodyPr>
          <a:lstStyle>
            <a:lvl1pPr marL="0" indent="0" algn="ctr">
              <a:buNone/>
              <a:defRPr sz="32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fr-BE" noProof="0" dirty="0"/>
          </a:p>
        </p:txBody>
      </p:sp>
      <p:pic>
        <p:nvPicPr>
          <p:cNvPr id="9" name="be logo">
            <a:extLst>
              <a:ext uri="{FF2B5EF4-FFF2-40B4-BE49-F238E27FC236}">
                <a16:creationId xmlns:a16="http://schemas.microsoft.com/office/drawing/2014/main" id="{F4190C58-EF9E-65B7-6645-5B518D7649F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175885" y="6103072"/>
            <a:ext cx="535940" cy="396875"/>
          </a:xfrm>
          <a:prstGeom prst="rect">
            <a:avLst/>
          </a:prstGeom>
        </p:spPr>
      </p:pic>
      <p:sp>
        <p:nvSpPr>
          <p:cNvPr id="11" name="Text Placeholder 10">
            <a:extLst>
              <a:ext uri="{FF2B5EF4-FFF2-40B4-BE49-F238E27FC236}">
                <a16:creationId xmlns:a16="http://schemas.microsoft.com/office/drawing/2014/main" id="{4708D5C6-68FF-C97E-A79C-6CBCBDCCDC60}"/>
              </a:ext>
            </a:extLst>
          </p:cNvPr>
          <p:cNvSpPr>
            <a:spLocks noGrp="1"/>
          </p:cNvSpPr>
          <p:nvPr>
            <p:ph type="body" sz="quarter" idx="10" hasCustomPrompt="1"/>
          </p:nvPr>
        </p:nvSpPr>
        <p:spPr>
          <a:xfrm>
            <a:off x="1524000" y="4572001"/>
            <a:ext cx="9144000" cy="457200"/>
          </a:xfrm>
        </p:spPr>
        <p:txBody>
          <a:bodyPr anchor="ctr">
            <a:noAutofit/>
          </a:bodyPr>
          <a:lstStyle>
            <a:lvl1pPr marL="0" indent="0" algn="ctr">
              <a:buNone/>
              <a:defRPr b="1">
                <a:solidFill>
                  <a:schemeClr val="bg1"/>
                </a:solidFill>
              </a:defRPr>
            </a:lvl1pPr>
          </a:lstStyle>
          <a:p>
            <a:pPr lvl="0"/>
            <a:r>
              <a:rPr lang="fr-BE" noProof="0" dirty="0" err="1"/>
              <a:t>Your</a:t>
            </a:r>
            <a:r>
              <a:rPr lang="fr-BE" noProof="0" dirty="0"/>
              <a:t> Name</a:t>
            </a:r>
          </a:p>
        </p:txBody>
      </p:sp>
      <p:sp>
        <p:nvSpPr>
          <p:cNvPr id="12" name="Text Placeholder 10">
            <a:extLst>
              <a:ext uri="{FF2B5EF4-FFF2-40B4-BE49-F238E27FC236}">
                <a16:creationId xmlns:a16="http://schemas.microsoft.com/office/drawing/2014/main" id="{F7110FBE-7F1D-1540-5813-32204F8DE399}"/>
              </a:ext>
            </a:extLst>
          </p:cNvPr>
          <p:cNvSpPr>
            <a:spLocks noGrp="1"/>
          </p:cNvSpPr>
          <p:nvPr>
            <p:ph type="body" sz="quarter" idx="11" hasCustomPrompt="1"/>
          </p:nvPr>
        </p:nvSpPr>
        <p:spPr>
          <a:xfrm>
            <a:off x="1524000" y="5107999"/>
            <a:ext cx="9144000" cy="457200"/>
          </a:xfrm>
        </p:spPr>
        <p:txBody>
          <a:bodyPr anchor="ctr">
            <a:noAutofit/>
          </a:bodyPr>
          <a:lstStyle>
            <a:lvl1pPr marL="0" indent="0" algn="ctr">
              <a:buNone/>
              <a:defRPr sz="2400" b="0">
                <a:solidFill>
                  <a:schemeClr val="bg1"/>
                </a:solidFill>
              </a:defRPr>
            </a:lvl1pPr>
          </a:lstStyle>
          <a:p>
            <a:pPr lvl="0"/>
            <a:r>
              <a:rPr lang="fr-BE" noProof="0" dirty="0"/>
              <a:t>Date</a:t>
            </a:r>
          </a:p>
        </p:txBody>
      </p:sp>
      <p:cxnSp>
        <p:nvCxnSpPr>
          <p:cNvPr id="10" name="Straight Connector 9">
            <a:extLst>
              <a:ext uri="{FF2B5EF4-FFF2-40B4-BE49-F238E27FC236}">
                <a16:creationId xmlns:a16="http://schemas.microsoft.com/office/drawing/2014/main" id="{F39297DF-6727-D833-8FB7-C2BA50DB1A92}"/>
              </a:ext>
            </a:extLst>
          </p:cNvPr>
          <p:cNvCxnSpPr>
            <a:cxnSpLocks/>
          </p:cNvCxnSpPr>
          <p:nvPr userDrawn="1"/>
        </p:nvCxnSpPr>
        <p:spPr>
          <a:xfrm>
            <a:off x="1524000" y="4378036"/>
            <a:ext cx="9144000" cy="0"/>
          </a:xfrm>
          <a:prstGeom prst="line">
            <a:avLst/>
          </a:prstGeom>
          <a:ln w="3175">
            <a:solidFill>
              <a:schemeClr val="accent1">
                <a:lumMod val="20000"/>
                <a:lumOff val="80000"/>
              </a:schemeClr>
            </a:solidFill>
          </a:ln>
          <a:effectLst/>
        </p:spPr>
        <p:style>
          <a:lnRef idx="2">
            <a:schemeClr val="accent1"/>
          </a:lnRef>
          <a:fillRef idx="0">
            <a:schemeClr val="accent1"/>
          </a:fillRef>
          <a:effectRef idx="1">
            <a:schemeClr val="accent1"/>
          </a:effectRef>
          <a:fontRef idx="minor">
            <a:schemeClr val="tx1"/>
          </a:fontRef>
        </p:style>
      </p:cxnSp>
      <p:pic>
        <p:nvPicPr>
          <p:cNvPr id="6" name="Picture 5">
            <a:extLst>
              <a:ext uri="{FF2B5EF4-FFF2-40B4-BE49-F238E27FC236}">
                <a16:creationId xmlns:a16="http://schemas.microsoft.com/office/drawing/2014/main" id="{142A9E23-D4DA-4B21-A84A-92CAFB0F1A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93192" y="429768"/>
            <a:ext cx="3108503" cy="905256"/>
          </a:xfrm>
          <a:prstGeom prst="rect">
            <a:avLst/>
          </a:prstGeom>
        </p:spPr>
      </p:pic>
    </p:spTree>
    <p:extLst>
      <p:ext uri="{BB962C8B-B14F-4D97-AF65-F5344CB8AC3E}">
        <p14:creationId xmlns:p14="http://schemas.microsoft.com/office/powerpoint/2010/main" val="4066923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Content overview">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89C8C9-0D60-614F-4FE2-6E247CED20F7}"/>
              </a:ext>
            </a:extLst>
          </p:cNvPr>
          <p:cNvSpPr>
            <a:spLocks noGrp="1"/>
          </p:cNvSpPr>
          <p:nvPr>
            <p:ph idx="1" hasCustomPrompt="1"/>
          </p:nvPr>
        </p:nvSpPr>
        <p:spPr>
          <a:xfrm>
            <a:off x="838200" y="2715491"/>
            <a:ext cx="10515600" cy="3461471"/>
          </a:xfrm>
        </p:spPr>
        <p:txBody>
          <a:bodyPr>
            <a:noAutofit/>
          </a:bodyPr>
          <a:lstStyle>
            <a:lvl1pPr marL="457200" indent="-457200" algn="l" defTabSz="914400" rtl="0" eaLnBrk="1" latinLnBrk="0" hangingPunct="1">
              <a:lnSpc>
                <a:spcPct val="90000"/>
              </a:lnSpc>
              <a:spcBef>
                <a:spcPts val="2200"/>
              </a:spcBef>
              <a:buFont typeface="Arial" panose="020B0604020202020204" pitchFamily="34" charset="0"/>
              <a:buAutoNum type="arabicPeriod"/>
              <a:defRPr lang="en-US" sz="3200" kern="1200" dirty="0" smtClean="0">
                <a:solidFill>
                  <a:schemeClr val="bg2"/>
                </a:solidFill>
                <a:latin typeface="+mn-lt"/>
                <a:ea typeface="+mn-ea"/>
                <a:cs typeface="+mn-cs"/>
              </a:defRPr>
            </a:lvl1pPr>
          </a:lstStyle>
          <a:p>
            <a:pPr lvl="0"/>
            <a:r>
              <a:rPr lang="fr-BE" noProof="0" dirty="0"/>
              <a:t>Premier élément (de préférence, pas plus de 3)</a:t>
            </a:r>
          </a:p>
        </p:txBody>
      </p:sp>
      <p:sp>
        <p:nvSpPr>
          <p:cNvPr id="4" name="Date Placeholder 3">
            <a:extLst>
              <a:ext uri="{FF2B5EF4-FFF2-40B4-BE49-F238E27FC236}">
                <a16:creationId xmlns:a16="http://schemas.microsoft.com/office/drawing/2014/main" id="{E7B2335D-8935-E848-D6A4-7679C7ED6340}"/>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B5BB7C8-028A-C326-33F5-7B94F41C62B3}"/>
              </a:ext>
            </a:extLst>
          </p:cNvPr>
          <p:cNvSpPr>
            <a:spLocks noGrp="1"/>
          </p:cNvSpPr>
          <p:nvPr>
            <p:ph type="ftr" sz="quarter" idx="11"/>
          </p:nvPr>
        </p:nvSpPr>
        <p:spPr/>
        <p:txBody>
          <a:bodyPr/>
          <a:lstStyle/>
          <a:p>
            <a:endParaRPr lang="en-GB"/>
          </a:p>
        </p:txBody>
      </p:sp>
      <p:sp>
        <p:nvSpPr>
          <p:cNvPr id="2" name="Title 1">
            <a:extLst>
              <a:ext uri="{FF2B5EF4-FFF2-40B4-BE49-F238E27FC236}">
                <a16:creationId xmlns:a16="http://schemas.microsoft.com/office/drawing/2014/main" id="{11EA5045-5544-0DF4-8149-D4864266AD4B}"/>
              </a:ext>
            </a:extLst>
          </p:cNvPr>
          <p:cNvSpPr>
            <a:spLocks noGrp="1"/>
          </p:cNvSpPr>
          <p:nvPr>
            <p:ph type="title" hasCustomPrompt="1"/>
          </p:nvPr>
        </p:nvSpPr>
        <p:spPr>
          <a:xfrm>
            <a:off x="838200" y="1726860"/>
            <a:ext cx="10515600" cy="830264"/>
          </a:xfrm>
        </p:spPr>
        <p:txBody>
          <a:bodyPr>
            <a:noAutofit/>
          </a:bodyPr>
          <a:lstStyle>
            <a:lvl1pPr algn="l">
              <a:defRPr sz="4800" b="1">
                <a:solidFill>
                  <a:schemeClr val="tx2"/>
                </a:solidFill>
              </a:defRPr>
            </a:lvl1pPr>
          </a:lstStyle>
          <a:p>
            <a:r>
              <a:rPr lang="en-GB" dirty="0" err="1">
                <a:solidFill>
                  <a:schemeClr val="tx2"/>
                </a:solidFill>
              </a:rPr>
              <a:t>Contenu</a:t>
            </a:r>
            <a:r>
              <a:rPr lang="en-GB" dirty="0">
                <a:solidFill>
                  <a:schemeClr val="tx2"/>
                </a:solidFill>
              </a:rPr>
              <a:t> de la </a:t>
            </a:r>
            <a:r>
              <a:rPr lang="en-GB" dirty="0" err="1">
                <a:solidFill>
                  <a:schemeClr val="tx2"/>
                </a:solidFill>
              </a:rPr>
              <a:t>présentation</a:t>
            </a:r>
            <a:endParaRPr lang="fr-BE" noProof="0" dirty="0"/>
          </a:p>
        </p:txBody>
      </p:sp>
      <p:sp>
        <p:nvSpPr>
          <p:cNvPr id="7" name="Slide Number Placeholder 5">
            <a:extLst>
              <a:ext uri="{FF2B5EF4-FFF2-40B4-BE49-F238E27FC236}">
                <a16:creationId xmlns:a16="http://schemas.microsoft.com/office/drawing/2014/main" id="{34669177-0BBD-4243-8E66-114D20E7CE01}"/>
              </a:ext>
            </a:extLst>
          </p:cNvPr>
          <p:cNvSpPr>
            <a:spLocks noGrp="1"/>
          </p:cNvSpPr>
          <p:nvPr>
            <p:ph type="sldNum" sz="quarter" idx="12"/>
          </p:nvPr>
        </p:nvSpPr>
        <p:spPr>
          <a:xfrm>
            <a:off x="9551817" y="6356350"/>
            <a:ext cx="658091" cy="365125"/>
          </a:xfrm>
        </p:spPr>
        <p:txBody>
          <a:bodyPr/>
          <a:lstStyle/>
          <a:p>
            <a:fld id="{94EA3AE0-DAC0-49A1-BE14-A98C5B0C3994}" type="slidenum">
              <a:rPr lang="en-GB" noProof="0" smtClean="0"/>
              <a:t>‹nr.›</a:t>
            </a:fld>
            <a:endParaRPr lang="en-GB" noProof="0" dirty="0"/>
          </a:p>
        </p:txBody>
      </p:sp>
      <p:pic>
        <p:nvPicPr>
          <p:cNvPr id="8" name="Picture 7">
            <a:extLst>
              <a:ext uri="{FF2B5EF4-FFF2-40B4-BE49-F238E27FC236}">
                <a16:creationId xmlns:a16="http://schemas.microsoft.com/office/drawing/2014/main" id="{78A0B369-04EE-47B8-97A9-4CA2D950FB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73774" y="6219248"/>
            <a:ext cx="1812125" cy="576841"/>
          </a:xfrm>
          <a:prstGeom prst="rect">
            <a:avLst/>
          </a:prstGeom>
        </p:spPr>
      </p:pic>
    </p:spTree>
    <p:extLst>
      <p:ext uri="{BB962C8B-B14F-4D97-AF65-F5344CB8AC3E}">
        <p14:creationId xmlns:p14="http://schemas.microsoft.com/office/powerpoint/2010/main" val="550113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One Content - 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3655D-FFF3-39D8-B51C-7F16F0A62FBB}"/>
              </a:ext>
            </a:extLst>
          </p:cNvPr>
          <p:cNvSpPr>
            <a:spLocks noGrp="1"/>
          </p:cNvSpPr>
          <p:nvPr>
            <p:ph type="title" hasCustomPrompt="1"/>
          </p:nvPr>
        </p:nvSpPr>
        <p:spPr>
          <a:xfrm>
            <a:off x="838200" y="995361"/>
            <a:ext cx="10515600" cy="830264"/>
          </a:xfrm>
        </p:spPr>
        <p:txBody>
          <a:bodyPr>
            <a:noAutofit/>
          </a:bodyPr>
          <a:lstStyle>
            <a:lvl1pPr algn="l">
              <a:defRPr sz="3600" b="1">
                <a:solidFill>
                  <a:schemeClr val="tx2"/>
                </a:solidFill>
              </a:defRPr>
            </a:lvl1pPr>
          </a:lstStyle>
          <a:p>
            <a:r>
              <a:rPr lang="fr-BE" noProof="0" dirty="0">
                <a:solidFill>
                  <a:schemeClr val="tx2"/>
                </a:solidFill>
              </a:rPr>
              <a:t>Cliquez pour ajouter un titre</a:t>
            </a:r>
            <a:endParaRPr lang="fr-BE" noProof="0" dirty="0"/>
          </a:p>
        </p:txBody>
      </p:sp>
      <p:sp>
        <p:nvSpPr>
          <p:cNvPr id="3" name="Content Placeholder 2">
            <a:extLst>
              <a:ext uri="{FF2B5EF4-FFF2-40B4-BE49-F238E27FC236}">
                <a16:creationId xmlns:a16="http://schemas.microsoft.com/office/drawing/2014/main" id="{148B66A5-EFE1-9C32-7DD3-72246FB936BF}"/>
              </a:ext>
            </a:extLst>
          </p:cNvPr>
          <p:cNvSpPr>
            <a:spLocks noGrp="1"/>
          </p:cNvSpPr>
          <p:nvPr>
            <p:ph sz="half" idx="1" hasCustomPrompt="1"/>
          </p:nvPr>
        </p:nvSpPr>
        <p:spPr>
          <a:xfrm>
            <a:off x="838200" y="2032000"/>
            <a:ext cx="10515600" cy="3980873"/>
          </a:xfrm>
        </p:spPr>
        <p:txBody>
          <a:bodyPr>
            <a:noAutofit/>
          </a:bodyPr>
          <a:lstStyle>
            <a:lvl1pPr marL="0" indent="0">
              <a:buClr>
                <a:schemeClr val="accent3"/>
              </a:buClr>
              <a:buNone/>
              <a:defRPr lang="en-US" sz="3200" kern="1200" dirty="0" smtClean="0">
                <a:solidFill>
                  <a:schemeClr val="bg1"/>
                </a:solidFill>
                <a:latin typeface="+mn-lt"/>
                <a:ea typeface="+mn-ea"/>
                <a:cs typeface="+mn-cs"/>
              </a:defRPr>
            </a:lvl1pPr>
            <a:lvl2pPr marL="1143000" indent="-457200">
              <a:spcBef>
                <a:spcPts val="1000"/>
              </a:spcBef>
              <a:buClr>
                <a:schemeClr val="accent3"/>
              </a:buClr>
              <a:buFont typeface="Arial" panose="020B0604020202020204" pitchFamily="34" charset="0"/>
              <a:buChar char="•"/>
              <a:defRPr sz="2800">
                <a:solidFill>
                  <a:schemeClr val="bg1"/>
                </a:solidFill>
              </a:defRPr>
            </a:lvl2pPr>
            <a:lvl3pPr marL="114300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a:solidFill>
                  <a:schemeClr val="bg1"/>
                </a:solidFill>
              </a:defRPr>
            </a:lvl3pPr>
            <a:lvl4pPr>
              <a:defRPr>
                <a:solidFill>
                  <a:schemeClr val="accent4"/>
                </a:solidFill>
              </a:defRPr>
            </a:lvl4pPr>
            <a:lvl5pPr>
              <a:defRPr>
                <a:solidFill>
                  <a:schemeClr val="accent4"/>
                </a:solidFill>
              </a:defRPr>
            </a:lvl5pPr>
          </a:lstStyle>
          <a:p>
            <a:r>
              <a:rPr lang="fr-FR" dirty="0"/>
              <a:t>Cliquez pour ajouter du texte</a:t>
            </a:r>
            <a:endParaRPr lang="en-GB" dirty="0"/>
          </a:p>
          <a:p>
            <a:pPr lvl="1"/>
            <a:r>
              <a:rPr lang="en-GB" dirty="0" err="1"/>
              <a:t>Phasellus</a:t>
            </a:r>
            <a:r>
              <a:rPr lang="en-GB" dirty="0"/>
              <a:t> </a:t>
            </a:r>
            <a:r>
              <a:rPr lang="en-GB" dirty="0" err="1"/>
              <a:t>pellentesque</a:t>
            </a:r>
            <a:endParaRPr lang="en-GB" dirty="0"/>
          </a:p>
          <a:p>
            <a:pPr marL="1600200" marR="0" lvl="2" indent="-4572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lang="en-GB" dirty="0" err="1"/>
              <a:t>Vestibulum</a:t>
            </a:r>
            <a:r>
              <a:rPr lang="en-GB" dirty="0"/>
              <a:t> </a:t>
            </a:r>
            <a:r>
              <a:rPr lang="en-GB" dirty="0" err="1"/>
              <a:t>malesuada</a:t>
            </a:r>
            <a:endParaRPr lang="en-GB" dirty="0"/>
          </a:p>
          <a:p>
            <a:pPr lvl="2"/>
            <a:endParaRPr lang="fr-BE" noProof="0" dirty="0"/>
          </a:p>
        </p:txBody>
      </p:sp>
      <p:sp>
        <p:nvSpPr>
          <p:cNvPr id="5" name="Date Placeholder 4">
            <a:extLst>
              <a:ext uri="{FF2B5EF4-FFF2-40B4-BE49-F238E27FC236}">
                <a16:creationId xmlns:a16="http://schemas.microsoft.com/office/drawing/2014/main" id="{52566CE9-0B81-7370-12E4-A62F0B53A7B3}"/>
              </a:ext>
            </a:extLst>
          </p:cNvPr>
          <p:cNvSpPr>
            <a:spLocks noGrp="1"/>
          </p:cNvSpPr>
          <p:nvPr>
            <p:ph type="dt" sz="half" idx="10"/>
          </p:nvPr>
        </p:nvSpPr>
        <p:spPr/>
        <p:txBody>
          <a:bodyPr/>
          <a:lstStyle/>
          <a:p>
            <a:endParaRPr lang="fr-BE" noProof="0" dirty="0"/>
          </a:p>
        </p:txBody>
      </p:sp>
      <p:sp>
        <p:nvSpPr>
          <p:cNvPr id="6" name="Footer Placeholder 5">
            <a:extLst>
              <a:ext uri="{FF2B5EF4-FFF2-40B4-BE49-F238E27FC236}">
                <a16:creationId xmlns:a16="http://schemas.microsoft.com/office/drawing/2014/main" id="{DA07FEE9-2A96-9291-4704-DF8329A0B96E}"/>
              </a:ext>
            </a:extLst>
          </p:cNvPr>
          <p:cNvSpPr>
            <a:spLocks noGrp="1"/>
          </p:cNvSpPr>
          <p:nvPr>
            <p:ph type="ftr" sz="quarter" idx="11"/>
          </p:nvPr>
        </p:nvSpPr>
        <p:spPr/>
        <p:txBody>
          <a:bodyPr/>
          <a:lstStyle/>
          <a:p>
            <a:endParaRPr lang="fr-BE" noProof="0" dirty="0"/>
          </a:p>
        </p:txBody>
      </p:sp>
      <p:sp>
        <p:nvSpPr>
          <p:cNvPr id="8" name="Slide Number Placeholder 5">
            <a:extLst>
              <a:ext uri="{FF2B5EF4-FFF2-40B4-BE49-F238E27FC236}">
                <a16:creationId xmlns:a16="http://schemas.microsoft.com/office/drawing/2014/main" id="{DDA7599B-7E72-4137-A40D-CC15A7731C69}"/>
              </a:ext>
            </a:extLst>
          </p:cNvPr>
          <p:cNvSpPr>
            <a:spLocks noGrp="1"/>
          </p:cNvSpPr>
          <p:nvPr>
            <p:ph type="sldNum" sz="quarter" idx="12"/>
          </p:nvPr>
        </p:nvSpPr>
        <p:spPr>
          <a:xfrm>
            <a:off x="9551817" y="6356350"/>
            <a:ext cx="658091" cy="365125"/>
          </a:xfrm>
        </p:spPr>
        <p:txBody>
          <a:bodyPr/>
          <a:lstStyle/>
          <a:p>
            <a:fld id="{94EA3AE0-DAC0-49A1-BE14-A98C5B0C3994}" type="slidenum">
              <a:rPr lang="en-GB" noProof="0" smtClean="0"/>
              <a:t>‹nr.›</a:t>
            </a:fld>
            <a:endParaRPr lang="en-GB" noProof="0" dirty="0"/>
          </a:p>
        </p:txBody>
      </p:sp>
      <p:pic>
        <p:nvPicPr>
          <p:cNvPr id="9" name="Picture 8">
            <a:extLst>
              <a:ext uri="{FF2B5EF4-FFF2-40B4-BE49-F238E27FC236}">
                <a16:creationId xmlns:a16="http://schemas.microsoft.com/office/drawing/2014/main" id="{8A806AA5-FE74-4772-A102-C351EB05BE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73774" y="6219248"/>
            <a:ext cx="1812125" cy="576841"/>
          </a:xfrm>
          <a:prstGeom prst="rect">
            <a:avLst/>
          </a:prstGeom>
        </p:spPr>
      </p:pic>
    </p:spTree>
    <p:extLst>
      <p:ext uri="{BB962C8B-B14F-4D97-AF65-F5344CB8AC3E}">
        <p14:creationId xmlns:p14="http://schemas.microsoft.com/office/powerpoint/2010/main" val="2051269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userDrawn="1">
  <p:cSld name="Two Content - Text and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3655D-FFF3-39D8-B51C-7F16F0A62FBB}"/>
              </a:ext>
            </a:extLst>
          </p:cNvPr>
          <p:cNvSpPr>
            <a:spLocks noGrp="1"/>
          </p:cNvSpPr>
          <p:nvPr>
            <p:ph type="title" hasCustomPrompt="1"/>
          </p:nvPr>
        </p:nvSpPr>
        <p:spPr>
          <a:xfrm>
            <a:off x="838200" y="995361"/>
            <a:ext cx="10515600" cy="830264"/>
          </a:xfrm>
        </p:spPr>
        <p:txBody>
          <a:bodyPr vert="horz" lIns="91440" tIns="45720" rIns="91440" bIns="45720" rtlCol="0" anchor="ctr">
            <a:noAutofit/>
          </a:bodyPr>
          <a:lstStyle>
            <a:lvl1pPr>
              <a:defRPr lang="fr-BE" sz="3600" b="1" noProof="0" dirty="0"/>
            </a:lvl1pPr>
          </a:lstStyle>
          <a:p>
            <a:pPr lvl="0" algn="l"/>
            <a:r>
              <a:rPr lang="fr-BE" noProof="0" dirty="0">
                <a:solidFill>
                  <a:schemeClr val="tx2"/>
                </a:solidFill>
              </a:rPr>
              <a:t>Cliquez pour ajouter un titre</a:t>
            </a:r>
            <a:endParaRPr lang="fr-BE" noProof="0" dirty="0"/>
          </a:p>
        </p:txBody>
      </p:sp>
      <p:sp>
        <p:nvSpPr>
          <p:cNvPr id="3" name="Content Placeholder 2">
            <a:extLst>
              <a:ext uri="{FF2B5EF4-FFF2-40B4-BE49-F238E27FC236}">
                <a16:creationId xmlns:a16="http://schemas.microsoft.com/office/drawing/2014/main" id="{148B66A5-EFE1-9C32-7DD3-72246FB936BF}"/>
              </a:ext>
            </a:extLst>
          </p:cNvPr>
          <p:cNvSpPr>
            <a:spLocks noGrp="1"/>
          </p:cNvSpPr>
          <p:nvPr>
            <p:ph sz="half" idx="1" hasCustomPrompt="1"/>
          </p:nvPr>
        </p:nvSpPr>
        <p:spPr>
          <a:xfrm>
            <a:off x="838200" y="2032000"/>
            <a:ext cx="5029200" cy="3980873"/>
          </a:xfrm>
        </p:spPr>
        <p:txBody>
          <a:bodyPr>
            <a:noAutofit/>
          </a:bodyPr>
          <a:lstStyle>
            <a:lvl1pPr marL="457200" indent="-457200">
              <a:buClr>
                <a:schemeClr val="accent3"/>
              </a:buClr>
              <a:defRPr lang="en-US" sz="3200" kern="1200" dirty="0" smtClean="0">
                <a:solidFill>
                  <a:schemeClr val="bg1"/>
                </a:solidFill>
                <a:latin typeface="+mn-lt"/>
                <a:ea typeface="+mn-ea"/>
                <a:cs typeface="+mn-cs"/>
              </a:defRPr>
            </a:lvl1pPr>
            <a:lvl2pPr>
              <a:defRPr>
                <a:solidFill>
                  <a:schemeClr val="accent4"/>
                </a:solidFill>
              </a:defRPr>
            </a:lvl2pPr>
            <a:lvl3pPr>
              <a:defRPr>
                <a:solidFill>
                  <a:schemeClr val="accent4"/>
                </a:solidFill>
              </a:defRPr>
            </a:lvl3pPr>
            <a:lvl4pPr>
              <a:defRPr>
                <a:solidFill>
                  <a:schemeClr val="accent4"/>
                </a:solidFill>
              </a:defRPr>
            </a:lvl4pPr>
            <a:lvl5pPr>
              <a:defRPr>
                <a:solidFill>
                  <a:schemeClr val="accent4"/>
                </a:solidFill>
              </a:defRPr>
            </a:lvl5pPr>
          </a:lstStyle>
          <a:p>
            <a:pPr>
              <a:buClr>
                <a:schemeClr val="accent3"/>
              </a:buClr>
            </a:pPr>
            <a:r>
              <a:rPr lang="en-US" dirty="0"/>
              <a:t>Lorem Ipsum</a:t>
            </a:r>
          </a:p>
        </p:txBody>
      </p:sp>
      <p:sp>
        <p:nvSpPr>
          <p:cNvPr id="5" name="Date Placeholder 4">
            <a:extLst>
              <a:ext uri="{FF2B5EF4-FFF2-40B4-BE49-F238E27FC236}">
                <a16:creationId xmlns:a16="http://schemas.microsoft.com/office/drawing/2014/main" id="{52566CE9-0B81-7370-12E4-A62F0B53A7B3}"/>
              </a:ext>
            </a:extLst>
          </p:cNvPr>
          <p:cNvSpPr>
            <a:spLocks noGrp="1"/>
          </p:cNvSpPr>
          <p:nvPr>
            <p:ph type="dt" sz="half" idx="10"/>
          </p:nvPr>
        </p:nvSpPr>
        <p:spPr/>
        <p:txBody>
          <a:bodyPr/>
          <a:lstStyle/>
          <a:p>
            <a:endParaRPr lang="fr-BE" noProof="0" dirty="0"/>
          </a:p>
        </p:txBody>
      </p:sp>
      <p:sp>
        <p:nvSpPr>
          <p:cNvPr id="6" name="Footer Placeholder 5">
            <a:extLst>
              <a:ext uri="{FF2B5EF4-FFF2-40B4-BE49-F238E27FC236}">
                <a16:creationId xmlns:a16="http://schemas.microsoft.com/office/drawing/2014/main" id="{DA07FEE9-2A96-9291-4704-DF8329A0B96E}"/>
              </a:ext>
            </a:extLst>
          </p:cNvPr>
          <p:cNvSpPr>
            <a:spLocks noGrp="1"/>
          </p:cNvSpPr>
          <p:nvPr>
            <p:ph type="ftr" sz="quarter" idx="11"/>
          </p:nvPr>
        </p:nvSpPr>
        <p:spPr/>
        <p:txBody>
          <a:bodyPr/>
          <a:lstStyle/>
          <a:p>
            <a:endParaRPr lang="fr-BE" noProof="0" dirty="0"/>
          </a:p>
        </p:txBody>
      </p:sp>
      <p:sp>
        <p:nvSpPr>
          <p:cNvPr id="9" name="Picture Placeholder 8">
            <a:extLst>
              <a:ext uri="{FF2B5EF4-FFF2-40B4-BE49-F238E27FC236}">
                <a16:creationId xmlns:a16="http://schemas.microsoft.com/office/drawing/2014/main" id="{E2E756A8-CCF6-3FC1-4CEE-837ACDBB4393}"/>
              </a:ext>
            </a:extLst>
          </p:cNvPr>
          <p:cNvSpPr>
            <a:spLocks noGrp="1"/>
          </p:cNvSpPr>
          <p:nvPr>
            <p:ph type="pic" sz="quarter" idx="13"/>
          </p:nvPr>
        </p:nvSpPr>
        <p:spPr>
          <a:xfrm>
            <a:off x="6324600" y="2032001"/>
            <a:ext cx="5029200" cy="3980872"/>
          </a:xfrm>
        </p:spPr>
        <p:txBody>
          <a:bodyPr tIns="365760" anchor="t">
            <a:noAutofit/>
          </a:bodyPr>
          <a:lstStyle>
            <a:lvl1pPr marL="0" indent="0" algn="ctr">
              <a:buNone/>
              <a:defRPr sz="1800">
                <a:solidFill>
                  <a:schemeClr val="bg1"/>
                </a:solidFill>
              </a:defRPr>
            </a:lvl1pPr>
          </a:lstStyle>
          <a:p>
            <a:r>
              <a:rPr lang="en-US" noProof="0"/>
              <a:t>Click icon to add picture</a:t>
            </a:r>
            <a:endParaRPr lang="fr-BE" noProof="0" dirty="0"/>
          </a:p>
        </p:txBody>
      </p:sp>
      <p:sp>
        <p:nvSpPr>
          <p:cNvPr id="8" name="Slide Number Placeholder 5">
            <a:extLst>
              <a:ext uri="{FF2B5EF4-FFF2-40B4-BE49-F238E27FC236}">
                <a16:creationId xmlns:a16="http://schemas.microsoft.com/office/drawing/2014/main" id="{2CC495F1-65B3-4BC8-BC2B-501F5146CF27}"/>
              </a:ext>
            </a:extLst>
          </p:cNvPr>
          <p:cNvSpPr>
            <a:spLocks noGrp="1"/>
          </p:cNvSpPr>
          <p:nvPr>
            <p:ph type="sldNum" sz="quarter" idx="12"/>
          </p:nvPr>
        </p:nvSpPr>
        <p:spPr>
          <a:xfrm>
            <a:off x="9551817" y="6356350"/>
            <a:ext cx="658091" cy="365125"/>
          </a:xfrm>
        </p:spPr>
        <p:txBody>
          <a:bodyPr/>
          <a:lstStyle/>
          <a:p>
            <a:fld id="{94EA3AE0-DAC0-49A1-BE14-A98C5B0C3994}" type="slidenum">
              <a:rPr lang="en-GB" noProof="0" smtClean="0"/>
              <a:t>‹nr.›</a:t>
            </a:fld>
            <a:endParaRPr lang="en-GB" noProof="0" dirty="0"/>
          </a:p>
        </p:txBody>
      </p:sp>
      <p:pic>
        <p:nvPicPr>
          <p:cNvPr id="10" name="Picture 9">
            <a:extLst>
              <a:ext uri="{FF2B5EF4-FFF2-40B4-BE49-F238E27FC236}">
                <a16:creationId xmlns:a16="http://schemas.microsoft.com/office/drawing/2014/main" id="{1ADD7752-A48E-4046-9BF0-5042F3CCAC3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73774" y="6219248"/>
            <a:ext cx="1812125" cy="576841"/>
          </a:xfrm>
          <a:prstGeom prst="rect">
            <a:avLst/>
          </a:prstGeom>
        </p:spPr>
      </p:pic>
    </p:spTree>
    <p:extLst>
      <p:ext uri="{BB962C8B-B14F-4D97-AF65-F5344CB8AC3E}">
        <p14:creationId xmlns:p14="http://schemas.microsoft.com/office/powerpoint/2010/main" val="4281069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Last slide with contact detail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9A267-0BC9-F5C8-6B69-D73156655BCC}"/>
              </a:ext>
            </a:extLst>
          </p:cNvPr>
          <p:cNvSpPr>
            <a:spLocks noGrp="1"/>
          </p:cNvSpPr>
          <p:nvPr>
            <p:ph type="ctrTitle" hasCustomPrompt="1"/>
          </p:nvPr>
        </p:nvSpPr>
        <p:spPr>
          <a:xfrm>
            <a:off x="1524000" y="3328459"/>
            <a:ext cx="9144000" cy="731520"/>
          </a:xfrm>
        </p:spPr>
        <p:txBody>
          <a:bodyPr anchor="ctr">
            <a:noAutofit/>
          </a:bodyPr>
          <a:lstStyle>
            <a:lvl1pPr algn="ctr">
              <a:defRPr sz="4000" b="1">
                <a:solidFill>
                  <a:schemeClr val="tx2"/>
                </a:solidFill>
              </a:defRPr>
            </a:lvl1pPr>
          </a:lstStyle>
          <a:p>
            <a:r>
              <a:rPr lang="fr-BE" noProof="0" dirty="0">
                <a:solidFill>
                  <a:schemeClr val="tx2"/>
                </a:solidFill>
              </a:rPr>
              <a:t>Votre nom</a:t>
            </a:r>
            <a:endParaRPr lang="fr-BE" noProof="0" dirty="0"/>
          </a:p>
        </p:txBody>
      </p:sp>
      <p:sp>
        <p:nvSpPr>
          <p:cNvPr id="3" name="Subtitle 2">
            <a:extLst>
              <a:ext uri="{FF2B5EF4-FFF2-40B4-BE49-F238E27FC236}">
                <a16:creationId xmlns:a16="http://schemas.microsoft.com/office/drawing/2014/main" id="{B026B08C-DBBE-FDB0-65C9-EC3130A0A9AD}"/>
              </a:ext>
            </a:extLst>
          </p:cNvPr>
          <p:cNvSpPr>
            <a:spLocks noGrp="1"/>
          </p:cNvSpPr>
          <p:nvPr>
            <p:ph type="subTitle" idx="1" hasCustomPrompt="1"/>
          </p:nvPr>
        </p:nvSpPr>
        <p:spPr>
          <a:xfrm>
            <a:off x="1524000" y="4138709"/>
            <a:ext cx="9144000" cy="731520"/>
          </a:xfrm>
        </p:spPr>
        <p:txBody>
          <a:bodyPr anchor="ctr">
            <a:noAutofit/>
          </a:bodyPr>
          <a:lstStyle>
            <a:lvl1pPr marL="0" indent="0" algn="ctr">
              <a:buNone/>
              <a:defRPr sz="32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solidFill>
                  <a:schemeClr val="bg2"/>
                </a:solidFill>
              </a:rPr>
              <a:t>Prénom.nom@sciensano.be</a:t>
            </a:r>
          </a:p>
        </p:txBody>
      </p:sp>
      <p:pic>
        <p:nvPicPr>
          <p:cNvPr id="9" name="be logo">
            <a:extLst>
              <a:ext uri="{FF2B5EF4-FFF2-40B4-BE49-F238E27FC236}">
                <a16:creationId xmlns:a16="http://schemas.microsoft.com/office/drawing/2014/main" id="{F4190C58-EF9E-65B7-6645-5B518D7649F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175885" y="6103072"/>
            <a:ext cx="535940" cy="396875"/>
          </a:xfrm>
          <a:prstGeom prst="rect">
            <a:avLst/>
          </a:prstGeom>
        </p:spPr>
      </p:pic>
      <p:sp>
        <p:nvSpPr>
          <p:cNvPr id="5" name="TextBox 4">
            <a:extLst>
              <a:ext uri="{FF2B5EF4-FFF2-40B4-BE49-F238E27FC236}">
                <a16:creationId xmlns:a16="http://schemas.microsoft.com/office/drawing/2014/main" id="{CDE960F6-DBA2-BEE8-7CD4-A49A1DE3EFD6}"/>
              </a:ext>
            </a:extLst>
          </p:cNvPr>
          <p:cNvSpPr txBox="1"/>
          <p:nvPr userDrawn="1"/>
        </p:nvSpPr>
        <p:spPr>
          <a:xfrm>
            <a:off x="1523999" y="4948959"/>
            <a:ext cx="9143999" cy="523220"/>
          </a:xfrm>
          <a:prstGeom prst="rect">
            <a:avLst/>
          </a:prstGeom>
          <a:noFill/>
        </p:spPr>
        <p:txBody>
          <a:bodyPr wrap="square" rtlCol="0">
            <a:spAutoFit/>
          </a:bodyPr>
          <a:lstStyle/>
          <a:p>
            <a:pPr algn="ctr"/>
            <a:r>
              <a:rPr lang="en-US" sz="2800" b="1" dirty="0">
                <a:solidFill>
                  <a:schemeClr val="bg1"/>
                </a:solidFill>
              </a:rPr>
              <a:t>www.sciensano.be</a:t>
            </a:r>
            <a:endParaRPr lang="en-GB" sz="2800" b="1" dirty="0">
              <a:solidFill>
                <a:schemeClr val="bg1"/>
              </a:solidFill>
            </a:endParaRPr>
          </a:p>
        </p:txBody>
      </p:sp>
      <p:pic>
        <p:nvPicPr>
          <p:cNvPr id="6" name="Picture 5">
            <a:extLst>
              <a:ext uri="{FF2B5EF4-FFF2-40B4-BE49-F238E27FC236}">
                <a16:creationId xmlns:a16="http://schemas.microsoft.com/office/drawing/2014/main" id="{4F4E2E3F-A178-4E38-B984-4BB433BC289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29184" y="537265"/>
            <a:ext cx="4305466" cy="1253834"/>
          </a:xfrm>
          <a:prstGeom prst="rect">
            <a:avLst/>
          </a:prstGeom>
        </p:spPr>
      </p:pic>
    </p:spTree>
    <p:extLst>
      <p:ext uri="{BB962C8B-B14F-4D97-AF65-F5344CB8AC3E}">
        <p14:creationId xmlns:p14="http://schemas.microsoft.com/office/powerpoint/2010/main" val="2018949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4EA3AE0-DAC0-49A1-BE14-A98C5B0C3994}" type="slidenum">
              <a:rPr lang="en-GB" smtClean="0"/>
              <a:t>‹nr.›</a:t>
            </a:fld>
            <a:endParaRPr lang="en-GB"/>
          </a:p>
        </p:txBody>
      </p:sp>
    </p:spTree>
    <p:extLst>
      <p:ext uri="{BB962C8B-B14F-4D97-AF65-F5344CB8AC3E}">
        <p14:creationId xmlns:p14="http://schemas.microsoft.com/office/powerpoint/2010/main" val="400380813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Black Slide">
    <p:bg>
      <p:bgPr>
        <a:solidFill>
          <a:srgbClr val="000000"/>
        </a:solidFill>
        <a:effectLst/>
      </p:bgPr>
    </p:bg>
    <p:spTree>
      <p:nvGrpSpPr>
        <p:cNvPr id="1" name=""/>
        <p:cNvGrpSpPr/>
        <p:nvPr/>
      </p:nvGrpSpPr>
      <p:grpSpPr>
        <a:xfrm>
          <a:off x="0" y="0"/>
          <a:ext cx="0" cy="0"/>
          <a:chOff x="0" y="0"/>
          <a:chExt cx="0" cy="0"/>
        </a:xfrm>
      </p:grpSpPr>
      <p:pic>
        <p:nvPicPr>
          <p:cNvPr id="3" name="Picture 2" descr="A black background with white text&#10;&#10;Description automatically generated" hidden="1">
            <a:extLst>
              <a:ext uri="{FF2B5EF4-FFF2-40B4-BE49-F238E27FC236}">
                <a16:creationId xmlns:a16="http://schemas.microsoft.com/office/drawing/2014/main" id="{FF2D0376-B05C-369A-BD6C-DA0805BBE5F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12903" y="307963"/>
            <a:ext cx="1092038" cy="228612"/>
          </a:xfrm>
          <a:prstGeom prst="rect">
            <a:avLst/>
          </a:prstGeom>
        </p:spPr>
      </p:pic>
    </p:spTree>
    <p:extLst>
      <p:ext uri="{BB962C8B-B14F-4D97-AF65-F5344CB8AC3E}">
        <p14:creationId xmlns:p14="http://schemas.microsoft.com/office/powerpoint/2010/main" val="3679668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Green Slide">
    <p:bg>
      <p:bgPr>
        <a:solidFill>
          <a:schemeClr val="bg2"/>
        </a:solidFill>
        <a:effectLst/>
      </p:bgPr>
    </p:bg>
    <p:spTree>
      <p:nvGrpSpPr>
        <p:cNvPr id="1" name=""/>
        <p:cNvGrpSpPr/>
        <p:nvPr/>
      </p:nvGrpSpPr>
      <p:grpSpPr>
        <a:xfrm>
          <a:off x="0" y="0"/>
          <a:ext cx="0" cy="0"/>
          <a:chOff x="0" y="0"/>
          <a:chExt cx="0" cy="0"/>
        </a:xfrm>
      </p:grpSpPr>
      <p:pic>
        <p:nvPicPr>
          <p:cNvPr id="3" name="Picture 2" descr="A black background with white text&#10;&#10;Description automatically generated" hidden="1">
            <a:extLst>
              <a:ext uri="{FF2B5EF4-FFF2-40B4-BE49-F238E27FC236}">
                <a16:creationId xmlns:a16="http://schemas.microsoft.com/office/drawing/2014/main" id="{FF2D0376-B05C-369A-BD6C-DA0805BBE5F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12903" y="307963"/>
            <a:ext cx="1092038" cy="228612"/>
          </a:xfrm>
          <a:prstGeom prst="rect">
            <a:avLst/>
          </a:prstGeom>
        </p:spPr>
      </p:pic>
    </p:spTree>
    <p:extLst>
      <p:ext uri="{BB962C8B-B14F-4D97-AF65-F5344CB8AC3E}">
        <p14:creationId xmlns:p14="http://schemas.microsoft.com/office/powerpoint/2010/main" val="903333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fr-BE"/>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EA3AE0-DAC0-49A1-BE14-A98C5B0C3994}" type="slidenum">
              <a:rPr lang="en-GB" smtClean="0"/>
              <a:t>‹nr.›</a:t>
            </a:fld>
            <a:endParaRPr lang="en-GB"/>
          </a:p>
        </p:txBody>
      </p:sp>
      <p:pic>
        <p:nvPicPr>
          <p:cNvPr id="7" name="Picture 6" descr="A logo with a leaf on it&#10;&#10;Description automatically generated" hidden="1">
            <a:extLst>
              <a:ext uri="{FF2B5EF4-FFF2-40B4-BE49-F238E27FC236}">
                <a16:creationId xmlns:a16="http://schemas.microsoft.com/office/drawing/2014/main" id="{7BDA45A5-0A8A-79FC-0E3A-956B4D7AC497}"/>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10725785" y="222250"/>
            <a:ext cx="1256030" cy="398145"/>
          </a:xfrm>
          <a:prstGeom prst="rect">
            <a:avLst/>
          </a:prstGeom>
        </p:spPr>
      </p:pic>
    </p:spTree>
    <p:extLst>
      <p:ext uri="{BB962C8B-B14F-4D97-AF65-F5344CB8AC3E}">
        <p14:creationId xmlns:p14="http://schemas.microsoft.com/office/powerpoint/2010/main" val="1227308605"/>
      </p:ext>
    </p:extLst>
  </p:cSld>
  <p:clrMap bg1="dk1" tx1="lt1" bg2="dk2" tx2="lt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1" r:id="rId5"/>
    <p:sldLayoutId id="2147483671" r:id="rId6"/>
    <p:sldLayoutId id="2147483682" r:id="rId7"/>
    <p:sldLayoutId id="2147483683" r:id="rId8"/>
  </p:sldLayoutIdLst>
  <p:hf sldNum="0" hdr="0" ftr="0" dt="0"/>
  <p:txStyles>
    <p:titleStyle>
      <a:lvl1pPr algn="ctr" defTabSz="914400" rtl="0" eaLnBrk="1" latinLnBrk="0" hangingPunct="1">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bg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bg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bg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bg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bg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hyperlink" Target="mailto:Arnaud.Capron@Sciensano.be"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058779" y="1764145"/>
            <a:ext cx="10082463" cy="1745817"/>
          </a:xfrm>
        </p:spPr>
        <p:txBody>
          <a:bodyPr/>
          <a:lstStyle/>
          <a:p>
            <a:r>
              <a:rPr lang="nl-BE" dirty="0"/>
              <a:t>Directive </a:t>
            </a:r>
            <a:r>
              <a:rPr lang="nl-BE" dirty="0" err="1"/>
              <a:t>pratique</a:t>
            </a:r>
            <a:r>
              <a:rPr lang="nl-BE" dirty="0"/>
              <a:t> </a:t>
            </a:r>
            <a:br>
              <a:rPr lang="nl-BE" dirty="0"/>
            </a:br>
            <a:r>
              <a:rPr lang="nl-BE" dirty="0"/>
              <a:t>biologie </a:t>
            </a:r>
            <a:r>
              <a:rPr lang="nl-BE" dirty="0" err="1"/>
              <a:t>clinique</a:t>
            </a:r>
            <a:endParaRPr lang="nl-BE" dirty="0"/>
          </a:p>
        </p:txBody>
      </p:sp>
      <p:sp>
        <p:nvSpPr>
          <p:cNvPr id="5" name="Subtitle 4"/>
          <p:cNvSpPr>
            <a:spLocks noGrp="1"/>
          </p:cNvSpPr>
          <p:nvPr>
            <p:ph type="subTitle" idx="1"/>
          </p:nvPr>
        </p:nvSpPr>
        <p:spPr/>
        <p:txBody>
          <a:bodyPr/>
          <a:lstStyle/>
          <a:p>
            <a:r>
              <a:rPr lang="fr-FR" dirty="0"/>
              <a:t>Version 4 - 2025</a:t>
            </a:r>
            <a:endParaRPr lang="en-US" dirty="0"/>
          </a:p>
        </p:txBody>
      </p:sp>
      <p:sp>
        <p:nvSpPr>
          <p:cNvPr id="6" name="Text Placeholder 5"/>
          <p:cNvSpPr>
            <a:spLocks noGrp="1"/>
          </p:cNvSpPr>
          <p:nvPr>
            <p:ph type="body" sz="quarter" idx="10"/>
          </p:nvPr>
        </p:nvSpPr>
        <p:spPr/>
        <p:txBody>
          <a:bodyPr/>
          <a:lstStyle/>
          <a:p>
            <a:r>
              <a:rPr lang="fr-BE" dirty="0"/>
              <a:t>Arnaud Capron </a:t>
            </a:r>
          </a:p>
          <a:p>
            <a:r>
              <a:rPr lang="fr-BE" sz="2200" dirty="0"/>
              <a:t>Service Qualité des Laboratoires</a:t>
            </a:r>
          </a:p>
        </p:txBody>
      </p:sp>
      <p:sp>
        <p:nvSpPr>
          <p:cNvPr id="7" name="Text Placeholder 6"/>
          <p:cNvSpPr>
            <a:spLocks noGrp="1"/>
          </p:cNvSpPr>
          <p:nvPr>
            <p:ph type="body" sz="quarter" idx="11"/>
          </p:nvPr>
        </p:nvSpPr>
        <p:spPr>
          <a:xfrm>
            <a:off x="1524000" y="5488323"/>
            <a:ext cx="9144000" cy="457200"/>
          </a:xfrm>
        </p:spPr>
        <p:txBody>
          <a:bodyPr/>
          <a:lstStyle/>
          <a:p>
            <a:endParaRPr lang="fr-BE" dirty="0"/>
          </a:p>
        </p:txBody>
      </p:sp>
    </p:spTree>
    <p:extLst>
      <p:ext uri="{BB962C8B-B14F-4D97-AF65-F5344CB8AC3E}">
        <p14:creationId xmlns:p14="http://schemas.microsoft.com/office/powerpoint/2010/main" val="1756618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99005-F9DA-4826-83D8-40368CD2F813}"/>
              </a:ext>
            </a:extLst>
          </p:cNvPr>
          <p:cNvSpPr>
            <a:spLocks noGrp="1"/>
          </p:cNvSpPr>
          <p:nvPr>
            <p:ph type="title"/>
          </p:nvPr>
        </p:nvSpPr>
        <p:spPr/>
        <p:txBody>
          <a:bodyPr/>
          <a:lstStyle/>
          <a:p>
            <a:pPr algn="l"/>
            <a:r>
              <a:rPr lang="fr-FR" dirty="0">
                <a:solidFill>
                  <a:schemeClr val="tx2"/>
                </a:solidFill>
              </a:rPr>
              <a:t>POCT</a:t>
            </a:r>
            <a:endParaRPr lang="nl-NL" dirty="0"/>
          </a:p>
        </p:txBody>
      </p:sp>
      <p:sp>
        <p:nvSpPr>
          <p:cNvPr id="7" name="Rechthoek: afgeronde hoeken 6">
            <a:extLst>
              <a:ext uri="{FF2B5EF4-FFF2-40B4-BE49-F238E27FC236}">
                <a16:creationId xmlns:a16="http://schemas.microsoft.com/office/drawing/2014/main" id="{3C84ADF5-8FBD-4551-BF4A-9DF080A0E2DE}"/>
              </a:ext>
            </a:extLst>
          </p:cNvPr>
          <p:cNvSpPr/>
          <p:nvPr/>
        </p:nvSpPr>
        <p:spPr>
          <a:xfrm rot="1486542">
            <a:off x="9209514" y="692262"/>
            <a:ext cx="2905356" cy="720080"/>
          </a:xfrm>
          <a:prstGeom prst="roundRect">
            <a:avLst/>
          </a:prstGeom>
          <a:solidFill>
            <a:srgbClr val="C85019"/>
          </a:solidFill>
          <a:ln w="25400" cap="flat" cmpd="sng" algn="ctr">
            <a:solidFill>
              <a:srgbClr val="C85019">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600" b="0" i="0" u="none" strike="noStrike" kern="0" cap="none" spc="0" normalizeH="0" baseline="0" noProof="0" dirty="0">
                <a:ln>
                  <a:noFill/>
                </a:ln>
                <a:solidFill>
                  <a:srgbClr val="FFFFFF"/>
                </a:solidFill>
                <a:effectLst/>
                <a:uLnTx/>
                <a:uFillTx/>
                <a:latin typeface="Arial"/>
                <a:ea typeface="+mn-ea"/>
                <a:cs typeface="+mn-cs"/>
              </a:rPr>
              <a:t>Chap9 contient quelques exigences</a:t>
            </a:r>
            <a:r>
              <a:rPr kumimoji="0" lang="nl-BE" sz="1600" b="1" i="0" u="none" strike="noStrike" kern="0" cap="none" spc="0" normalizeH="0" baseline="0" noProof="0" dirty="0">
                <a:ln>
                  <a:noFill/>
                </a:ln>
                <a:solidFill>
                  <a:srgbClr val="FFFFFF"/>
                </a:solidFill>
                <a:effectLst/>
                <a:uLnTx/>
                <a:uFillTx/>
                <a:latin typeface="Arial"/>
                <a:ea typeface="+mn-ea"/>
                <a:cs typeface="+mn-cs"/>
              </a:rPr>
              <a:t> supplémentaires</a:t>
            </a:r>
          </a:p>
        </p:txBody>
      </p:sp>
      <p:sp>
        <p:nvSpPr>
          <p:cNvPr id="5" name="Content Placeholder 1">
            <a:extLst>
              <a:ext uri="{FF2B5EF4-FFF2-40B4-BE49-F238E27FC236}">
                <a16:creationId xmlns:a16="http://schemas.microsoft.com/office/drawing/2014/main" id="{5F77AB78-FE9D-4011-BA7A-88BE3B76A9C6}"/>
              </a:ext>
            </a:extLst>
          </p:cNvPr>
          <p:cNvSpPr txBox="1">
            <a:spLocks/>
          </p:cNvSpPr>
          <p:nvPr/>
        </p:nvSpPr>
        <p:spPr>
          <a:xfrm>
            <a:off x="359400" y="1825625"/>
            <a:ext cx="11473200" cy="1628953"/>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9.4.A </a:t>
            </a:r>
            <a:r>
              <a:rPr kumimoji="0" lang="nl-NL" sz="1800" b="0" i="0" u="none" strike="noStrike" kern="1200" cap="none" spc="30" normalizeH="0" baseline="0" noProof="0" dirty="0">
                <a:ln>
                  <a:noFill/>
                </a:ln>
                <a:solidFill>
                  <a:srgbClr val="585858"/>
                </a:solidFill>
                <a:effectLst/>
                <a:uLnTx/>
                <a:uFillTx/>
                <a:latin typeface="Arial"/>
                <a:ea typeface="+mn-ea"/>
                <a:cs typeface="+mn-cs"/>
              </a:rPr>
              <a:t>: Une personne ayant une formation et une expérience appropriées doit être désignée pour </a:t>
            </a:r>
            <a:r>
              <a:rPr kumimoji="0" lang="nl-NL" sz="1800" b="1" i="0" u="none" strike="noStrike" kern="1200" cap="none" spc="30" normalizeH="0" baseline="0" noProof="0" dirty="0">
                <a:ln>
                  <a:noFill/>
                </a:ln>
                <a:solidFill>
                  <a:srgbClr val="3AAA35"/>
                </a:solidFill>
                <a:effectLst/>
                <a:uLnTx/>
                <a:uFillTx/>
                <a:latin typeface="Arial"/>
                <a:ea typeface="+mn-ea"/>
                <a:cs typeface="+mn-cs"/>
              </a:rPr>
              <a:t>gérer la formation et l'évaluation </a:t>
            </a:r>
            <a:r>
              <a:rPr kumimoji="0" lang="nl-NL" sz="1800" b="0" i="0" u="none" strike="noStrike" kern="1200" cap="none" spc="30" normalizeH="0" baseline="0" noProof="0" dirty="0">
                <a:ln>
                  <a:noFill/>
                </a:ln>
                <a:solidFill>
                  <a:srgbClr val="585858"/>
                </a:solidFill>
                <a:effectLst/>
                <a:uLnTx/>
                <a:uFillTx/>
                <a:latin typeface="Arial"/>
                <a:ea typeface="+mn-ea"/>
                <a:cs typeface="+mn-cs"/>
              </a:rPr>
              <a:t>des compétences du personnel effectuant le POCT. </a:t>
            </a:r>
            <a:endParaRPr kumimoji="0" lang="nl-NL" sz="1800" b="0" i="0" u="none" strike="noStrike" kern="1200" cap="none" spc="30" normalizeH="0" baseline="0" noProof="0" dirty="0">
              <a:ln>
                <a:noFill/>
              </a:ln>
              <a:solidFill>
                <a:srgbClr val="000000"/>
              </a:solidFill>
              <a:effectLst/>
              <a:uLnTx/>
              <a:uFillTx/>
              <a:latin typeface="Arial"/>
              <a:ea typeface="+mn-ea"/>
              <a:cs typeface="+mn-cs"/>
            </a:endParaRP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9.4.B </a:t>
            </a:r>
            <a:r>
              <a:rPr kumimoji="0" lang="nl-NL" sz="1800" b="0" i="0" u="none" strike="noStrike" kern="1200" cap="none" spc="30" normalizeH="0" baseline="0" noProof="0" dirty="0">
                <a:ln>
                  <a:noFill/>
                </a:ln>
                <a:solidFill>
                  <a:srgbClr val="585858"/>
                </a:solidFill>
                <a:effectLst/>
                <a:uLnTx/>
                <a:uFillTx/>
                <a:latin typeface="Arial"/>
                <a:ea typeface="+mn-ea"/>
                <a:cs typeface="+mn-cs"/>
              </a:rPr>
              <a:t>: Le formateur doit élaborer, mettre en œuvre et maintenir un programme de </a:t>
            </a:r>
            <a:r>
              <a:rPr kumimoji="0" lang="nl-NL" sz="1800" b="1" i="0" u="none" strike="noStrike" kern="1200" cap="none" spc="30" normalizeH="0" baseline="0" noProof="0" dirty="0">
                <a:ln>
                  <a:noFill/>
                </a:ln>
                <a:solidFill>
                  <a:srgbClr val="3AAA35"/>
                </a:solidFill>
                <a:effectLst/>
                <a:uLnTx/>
                <a:uFillTx/>
                <a:latin typeface="Arial"/>
                <a:ea typeface="+mn-ea"/>
                <a:cs typeface="+mn-cs"/>
              </a:rPr>
              <a:t>formation théorique et pratique </a:t>
            </a:r>
            <a:r>
              <a:rPr kumimoji="0" lang="nl-NL" sz="1800" b="0" i="0" u="none" strike="noStrike" kern="1200" cap="none" spc="30" normalizeH="0" baseline="0" noProof="0" dirty="0">
                <a:ln>
                  <a:noFill/>
                </a:ln>
                <a:solidFill>
                  <a:srgbClr val="585858"/>
                </a:solidFill>
                <a:effectLst/>
                <a:uLnTx/>
                <a:uFillTx/>
                <a:latin typeface="Arial"/>
                <a:ea typeface="+mn-ea"/>
                <a:cs typeface="+mn-cs"/>
              </a:rPr>
              <a:t>approprié pour tout le personnel effectuant des POCT, conformément à la section 6.2. </a:t>
            </a:r>
            <a:endParaRPr kumimoji="0" lang="nl-NL" sz="1800" b="0" i="0" u="none" strike="noStrike" kern="1200" cap="none" spc="30" normalizeH="0" baseline="0" noProof="0" dirty="0">
              <a:ln>
                <a:noFill/>
              </a:ln>
              <a:solidFill>
                <a:srgbClr val="000000"/>
              </a:solidFill>
              <a:effectLst/>
              <a:uLnTx/>
              <a:uFillTx/>
              <a:latin typeface="Arial"/>
              <a:ea typeface="+mn-ea"/>
              <a:cs typeface="+mn-cs"/>
            </a:endParaRPr>
          </a:p>
        </p:txBody>
      </p:sp>
      <p:sp>
        <p:nvSpPr>
          <p:cNvPr id="6" name="Content Placeholder 1">
            <a:extLst>
              <a:ext uri="{FF2B5EF4-FFF2-40B4-BE49-F238E27FC236}">
                <a16:creationId xmlns:a16="http://schemas.microsoft.com/office/drawing/2014/main" id="{50DED346-51DE-403C-B165-10ED7A8B73F3}"/>
              </a:ext>
            </a:extLst>
          </p:cNvPr>
          <p:cNvSpPr txBox="1">
            <a:spLocks/>
          </p:cNvSpPr>
          <p:nvPr/>
        </p:nvSpPr>
        <p:spPr>
          <a:xfrm>
            <a:off x="359400" y="3528402"/>
            <a:ext cx="11473200" cy="124219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95B"/>
                </a:solidFill>
                <a:effectLst/>
                <a:uLnTx/>
                <a:uFillTx/>
                <a:latin typeface="Arial"/>
                <a:ea typeface="+mn-ea"/>
                <a:cs typeface="+mn-cs"/>
              </a:rPr>
              <a:t>ATTENTES CONCRÈTES </a:t>
            </a:r>
            <a:endParaRPr kumimoji="0" lang="nl-BE" sz="2000" b="0" i="0" u="none" strike="noStrike" kern="1200" cap="none" spc="30" normalizeH="0" baseline="0" noProof="0" dirty="0">
              <a:ln>
                <a:noFill/>
              </a:ln>
              <a:solidFill>
                <a:srgbClr val="58595B"/>
              </a:solidFill>
              <a:effectLst/>
              <a:uLnTx/>
              <a:uFillTx/>
              <a:latin typeface="Arial"/>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0" i="0" u="none" strike="noStrike" kern="1200" cap="none" spc="30" normalizeH="0" baseline="0" noProof="0" dirty="0">
                <a:ln>
                  <a:noFill/>
                </a:ln>
                <a:solidFill>
                  <a:srgbClr val="58595B"/>
                </a:solidFill>
                <a:effectLst/>
                <a:uLnTx/>
                <a:uFillTx/>
                <a:latin typeface="Arial"/>
                <a:ea typeface="+mn-ea"/>
                <a:cs typeface="+mn-cs"/>
              </a:rPr>
              <a:t>Désigner </a:t>
            </a:r>
            <a:r>
              <a:rPr kumimoji="0" lang="nl-NL" sz="1800" b="1" i="0" u="none" strike="noStrike" kern="1200" cap="none" spc="30" normalizeH="0" baseline="0" noProof="0" dirty="0">
                <a:ln>
                  <a:noFill/>
                </a:ln>
                <a:solidFill>
                  <a:srgbClr val="3AAA35"/>
                </a:solidFill>
                <a:effectLst/>
                <a:uLnTx/>
                <a:uFillTx/>
                <a:latin typeface="Arial"/>
                <a:ea typeface="+mn-ea"/>
                <a:cs typeface="+mn-cs"/>
              </a:rPr>
              <a:t>une ou plusieurs personnes chargées de former les utilisateurs du POCT </a:t>
            </a:r>
            <a:br>
              <a:rPr kumimoji="0" lang="nl-NL" sz="1800" b="1" i="0" u="none" strike="noStrike" kern="1200" cap="none" spc="30" normalizeH="0" baseline="0" noProof="0" dirty="0">
                <a:ln>
                  <a:noFill/>
                </a:ln>
                <a:solidFill>
                  <a:srgbClr val="58595B"/>
                </a:solidFill>
                <a:effectLst/>
                <a:uLnTx/>
                <a:uFillTx/>
                <a:latin typeface="Arial"/>
                <a:ea typeface="+mn-ea"/>
                <a:cs typeface="+mn-cs"/>
              </a:rPr>
            </a:br>
            <a:r>
              <a:rPr kumimoji="0" lang="nl-NL" sz="1800" b="0" i="0" u="none" strike="noStrike" kern="1200" cap="none" spc="30" normalizeH="0" baseline="0" noProof="0" dirty="0">
                <a:ln>
                  <a:noFill/>
                </a:ln>
                <a:solidFill>
                  <a:srgbClr val="58595B"/>
                </a:solidFill>
                <a:effectLst/>
                <a:uLnTx/>
                <a:uFillTx/>
                <a:latin typeface="Arial"/>
                <a:ea typeface="+mn-ea"/>
                <a:cs typeface="+mn-cs"/>
              </a:rPr>
              <a:t>(En interne : coordinateur POCT, collaborateur POCT, TLM en chef, etc.)</a:t>
            </a:r>
            <a:br>
              <a:rPr kumimoji="0" lang="nl-NL" sz="1800" b="0" i="0" u="none" strike="noStrike" kern="1200" cap="none" spc="30" normalizeH="0" baseline="0" noProof="0" dirty="0">
                <a:ln>
                  <a:noFill/>
                </a:ln>
                <a:solidFill>
                  <a:srgbClr val="58595B"/>
                </a:solidFill>
                <a:effectLst/>
                <a:uLnTx/>
                <a:uFillTx/>
                <a:latin typeface="Arial"/>
                <a:ea typeface="+mn-ea"/>
                <a:cs typeface="+mn-cs"/>
              </a:rPr>
            </a:br>
            <a:r>
              <a:rPr kumimoji="0" lang="nl-NL" sz="1800" b="0" i="0" u="none" strike="noStrike" kern="1200" cap="none" spc="30" normalizeH="0" baseline="0" noProof="0" dirty="0">
                <a:ln>
                  <a:noFill/>
                </a:ln>
                <a:solidFill>
                  <a:srgbClr val="58595B"/>
                </a:solidFill>
                <a:effectLst/>
                <a:uLnTx/>
                <a:uFillTx/>
                <a:latin typeface="Arial"/>
                <a:ea typeface="+mn-ea"/>
                <a:cs typeface="+mn-cs"/>
              </a:rPr>
              <a:t>(Externe : infirmière en chef, etc.)</a:t>
            </a:r>
            <a:r>
              <a:rPr kumimoji="0" lang="nl-NL" sz="1800" b="0" i="0" u="none" strike="noStrike" kern="1200" cap="none" spc="30" normalizeH="0" baseline="0" noProof="0" dirty="0">
                <a:ln>
                  <a:noFill/>
                </a:ln>
                <a:solidFill>
                  <a:srgbClr val="58595B"/>
                </a:solidFill>
                <a:effectLst/>
                <a:uLnTx/>
                <a:uFillTx/>
                <a:latin typeface="Arial"/>
                <a:ea typeface="+mn-ea"/>
                <a:cs typeface="+mn-cs"/>
                <a:sym typeface="Wingdings" panose="05000000000000000000" pitchFamily="2" charset="2"/>
              </a:rPr>
              <a:t>  inclure des accords clairs dans le SLA</a:t>
            </a: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0" i="0" u="none" strike="noStrike" kern="1200" cap="none" spc="30" normalizeH="0" baseline="0" noProof="0" dirty="0">
                <a:ln>
                  <a:noFill/>
                </a:ln>
                <a:solidFill>
                  <a:srgbClr val="58595B"/>
                </a:solidFill>
                <a:effectLst/>
                <a:uLnTx/>
                <a:uFillTx/>
                <a:latin typeface="Arial"/>
                <a:ea typeface="+mn-ea"/>
                <a:cs typeface="+mn-cs"/>
                <a:sym typeface="Wingdings" panose="05000000000000000000" pitchFamily="2" charset="2"/>
              </a:rPr>
              <a:t>Les </a:t>
            </a:r>
            <a:r>
              <a:rPr kumimoji="0" lang="nl-NL" sz="1800" b="1" i="0" u="none" strike="noStrike" kern="1200" cap="none" spc="30" normalizeH="0" baseline="0" noProof="0" dirty="0" err="1">
                <a:ln>
                  <a:noFill/>
                </a:ln>
                <a:solidFill>
                  <a:srgbClr val="3AAA35"/>
                </a:solidFill>
                <a:effectLst/>
                <a:uLnTx/>
                <a:uFillTx/>
                <a:latin typeface="Arial"/>
                <a:ea typeface="+mn-ea"/>
                <a:cs typeface="+mn-cs"/>
                <a:sym typeface="Wingdings" panose="05000000000000000000" pitchFamily="2" charset="2"/>
              </a:rPr>
              <a:t>formations</a:t>
            </a: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 (</a:t>
            </a:r>
            <a:r>
              <a:rPr kumimoji="0" lang="nl-NL" sz="1800" b="1" i="0" u="none" strike="noStrike" kern="1200" cap="none" spc="30" normalizeH="0" baseline="0" noProof="0" dirty="0" err="1">
                <a:ln>
                  <a:noFill/>
                </a:ln>
                <a:solidFill>
                  <a:srgbClr val="3AAA35"/>
                </a:solidFill>
                <a:effectLst/>
                <a:uLnTx/>
                <a:uFillTx/>
                <a:latin typeface="Arial"/>
                <a:ea typeface="+mn-ea"/>
                <a:cs typeface="+mn-cs"/>
                <a:sym typeface="Wingdings" panose="05000000000000000000" pitchFamily="2" charset="2"/>
              </a:rPr>
              <a:t>théoriques</a:t>
            </a: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 et </a:t>
            </a:r>
            <a:r>
              <a:rPr kumimoji="0" lang="nl-NL" sz="1800" b="1" i="0" u="none" strike="noStrike" kern="1200" cap="none" spc="30" normalizeH="0" baseline="0" noProof="0" dirty="0" err="1">
                <a:ln>
                  <a:noFill/>
                </a:ln>
                <a:solidFill>
                  <a:srgbClr val="3AAA35"/>
                </a:solidFill>
                <a:effectLst/>
                <a:uLnTx/>
                <a:uFillTx/>
                <a:latin typeface="Arial"/>
                <a:ea typeface="+mn-ea"/>
                <a:cs typeface="+mn-cs"/>
                <a:sym typeface="Wingdings" panose="05000000000000000000" pitchFamily="2" charset="2"/>
              </a:rPr>
              <a:t>pratiques</a:t>
            </a: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 </a:t>
            </a:r>
            <a:r>
              <a:rPr kumimoji="0" lang="nl-NL" sz="1800" b="1" i="0" u="none" strike="noStrike" kern="1200" cap="none" spc="30" normalizeH="0" baseline="0" noProof="0" dirty="0" err="1">
                <a:ln>
                  <a:noFill/>
                </a:ln>
                <a:solidFill>
                  <a:srgbClr val="3AAA35"/>
                </a:solidFill>
                <a:effectLst/>
                <a:uLnTx/>
                <a:uFillTx/>
                <a:latin typeface="Arial"/>
                <a:ea typeface="+mn-ea"/>
                <a:cs typeface="+mn-cs"/>
                <a:sym typeface="Wingdings" panose="05000000000000000000" pitchFamily="2" charset="2"/>
              </a:rPr>
              <a:t>sont</a:t>
            </a: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 </a:t>
            </a:r>
            <a:r>
              <a:rPr kumimoji="0" lang="nl-NL" sz="1800" b="1" i="0" u="none" strike="noStrike" kern="1200" cap="none" spc="30" normalizeH="0" baseline="0" noProof="0" dirty="0" err="1">
                <a:ln>
                  <a:noFill/>
                </a:ln>
                <a:solidFill>
                  <a:srgbClr val="3AAA35"/>
                </a:solidFill>
                <a:effectLst/>
                <a:uLnTx/>
                <a:uFillTx/>
                <a:latin typeface="Arial"/>
                <a:ea typeface="+mn-ea"/>
                <a:cs typeface="+mn-cs"/>
                <a:sym typeface="Wingdings" panose="05000000000000000000" pitchFamily="2" charset="2"/>
              </a:rPr>
              <a:t>traçées</a:t>
            </a: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 </a:t>
            </a:r>
            <a:r>
              <a:rPr kumimoji="0" lang="nl-NL" sz="1800" b="0" i="0" u="none" strike="noStrike" kern="1200" cap="none" spc="30" normalizeH="0" baseline="0" noProof="0" dirty="0">
                <a:ln>
                  <a:noFill/>
                </a:ln>
                <a:solidFill>
                  <a:srgbClr val="58595B"/>
                </a:solidFill>
                <a:effectLst/>
                <a:uLnTx/>
                <a:uFillTx/>
                <a:latin typeface="Arial"/>
                <a:ea typeface="+mn-ea"/>
                <a:cs typeface="+mn-cs"/>
                <a:sym typeface="Wingdings" panose="05000000000000000000" pitchFamily="2" charset="2"/>
              </a:rPr>
              <a:t>pour </a:t>
            </a: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chaque utilisateur POCT</a:t>
            </a: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0" i="0" u="none" strike="noStrike" kern="1200" cap="none" spc="30" normalizeH="0" baseline="0" noProof="0" dirty="0">
                <a:ln>
                  <a:noFill/>
                </a:ln>
                <a:solidFill>
                  <a:srgbClr val="58595B"/>
                </a:solidFill>
                <a:effectLst/>
                <a:uLnTx/>
                <a:uFillTx/>
                <a:latin typeface="Arial"/>
                <a:ea typeface="+mn-ea"/>
                <a:cs typeface="+mn-cs"/>
                <a:sym typeface="Wingdings" panose="05000000000000000000" pitchFamily="2" charset="2"/>
              </a:rPr>
              <a:t>Les utilisateurs POCT sont </a:t>
            </a: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certifiés par le laboratoire </a:t>
            </a:r>
            <a:r>
              <a:rPr kumimoji="0" lang="nl-NL" sz="1800" b="0" i="0" u="none" strike="noStrike" kern="1200" cap="none" spc="30" normalizeH="0" baseline="0" noProof="0" dirty="0">
                <a:ln>
                  <a:noFill/>
                </a:ln>
                <a:solidFill>
                  <a:srgbClr val="58595B"/>
                </a:solidFill>
                <a:effectLst/>
                <a:uLnTx/>
                <a:uFillTx/>
                <a:latin typeface="Arial"/>
                <a:ea typeface="+mn-ea"/>
                <a:cs typeface="+mn-cs"/>
                <a:sym typeface="Wingdings" panose="05000000000000000000" pitchFamily="2" charset="2"/>
              </a:rPr>
              <a:t>(souvent par l'octroi de droits d'utilisation)</a:t>
            </a: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Évaluer périodiquement</a:t>
            </a:r>
            <a:r>
              <a:rPr kumimoji="0" lang="nl-NL" sz="1800" b="0" i="0" u="none" strike="noStrike" kern="1200" cap="none" spc="30" normalizeH="0" baseline="0" noProof="0" dirty="0">
                <a:ln>
                  <a:noFill/>
                </a:ln>
                <a:solidFill>
                  <a:srgbClr val="58595B"/>
                </a:solidFill>
                <a:effectLst/>
                <a:uLnTx/>
                <a:uFillTx/>
                <a:latin typeface="Arial"/>
                <a:ea typeface="+mn-ea"/>
                <a:cs typeface="+mn-cs"/>
                <a:sym typeface="Wingdings" panose="05000000000000000000" pitchFamily="2" charset="2"/>
              </a:rPr>
              <a:t> les utilisateurs POCT autorisés</a:t>
            </a:r>
          </a:p>
        </p:txBody>
      </p:sp>
    </p:spTree>
    <p:extLst>
      <p:ext uri="{BB962C8B-B14F-4D97-AF65-F5344CB8AC3E}">
        <p14:creationId xmlns:p14="http://schemas.microsoft.com/office/powerpoint/2010/main" val="2395789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99005-F9DA-4826-83D8-40368CD2F813}"/>
              </a:ext>
            </a:extLst>
          </p:cNvPr>
          <p:cNvSpPr>
            <a:spLocks noGrp="1"/>
          </p:cNvSpPr>
          <p:nvPr>
            <p:ph type="title"/>
          </p:nvPr>
        </p:nvSpPr>
        <p:spPr/>
        <p:txBody>
          <a:bodyPr/>
          <a:lstStyle/>
          <a:p>
            <a:pPr algn="l"/>
            <a:r>
              <a:rPr lang="fr-FR" dirty="0">
                <a:solidFill>
                  <a:schemeClr val="tx2"/>
                </a:solidFill>
              </a:rPr>
              <a:t>Comparabilité des résultats</a:t>
            </a:r>
            <a:endParaRPr lang="nl-NL" dirty="0"/>
          </a:p>
        </p:txBody>
      </p:sp>
      <p:sp>
        <p:nvSpPr>
          <p:cNvPr id="8" name="Content Placeholder 1">
            <a:extLst>
              <a:ext uri="{FF2B5EF4-FFF2-40B4-BE49-F238E27FC236}">
                <a16:creationId xmlns:a16="http://schemas.microsoft.com/office/drawing/2014/main" id="{B1630355-3E2B-4C00-9064-09A8A36F83CE}"/>
              </a:ext>
            </a:extLst>
          </p:cNvPr>
          <p:cNvSpPr txBox="1">
            <a:spLocks/>
          </p:cNvSpPr>
          <p:nvPr/>
        </p:nvSpPr>
        <p:spPr>
          <a:xfrm>
            <a:off x="359400" y="1825625"/>
            <a:ext cx="11473200" cy="1628953"/>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7.3.7.4.A </a:t>
            </a:r>
            <a:r>
              <a:rPr kumimoji="0" lang="nl-NL" sz="1800" b="0" i="0" u="none" strike="noStrike" kern="1200" cap="none" spc="30" normalizeH="0" baseline="0" noProof="0" dirty="0">
                <a:ln>
                  <a:noFill/>
                </a:ln>
                <a:solidFill>
                  <a:srgbClr val="585858"/>
                </a:solidFill>
                <a:effectLst/>
                <a:uLnTx/>
                <a:uFillTx/>
                <a:latin typeface="Arial"/>
                <a:ea typeface="+mn-ea"/>
                <a:cs typeface="+mn-cs"/>
              </a:rPr>
              <a:t>: Lorsque </a:t>
            </a:r>
            <a:r>
              <a:rPr kumimoji="0" lang="nl-NL" sz="1800" b="1" i="0" u="none" strike="noStrike" kern="1200" cap="none" spc="30" normalizeH="0" baseline="0" noProof="0" dirty="0">
                <a:ln>
                  <a:noFill/>
                </a:ln>
                <a:solidFill>
                  <a:srgbClr val="3AAA35"/>
                </a:solidFill>
                <a:effectLst/>
                <a:uLnTx/>
                <a:uFillTx/>
                <a:latin typeface="Arial"/>
                <a:ea typeface="+mn-ea"/>
                <a:cs typeface="+mn-cs"/>
              </a:rPr>
              <a:t>plusieurs méthodes ou plusieurs équipements</a:t>
            </a:r>
            <a:r>
              <a:rPr kumimoji="0" lang="nl-NL" sz="1800" b="0" i="0" u="none" strike="noStrike" kern="1200" cap="none" spc="30" normalizeH="0" baseline="0" noProof="0" dirty="0">
                <a:ln>
                  <a:noFill/>
                </a:ln>
                <a:solidFill>
                  <a:srgbClr val="585858"/>
                </a:solidFill>
                <a:effectLst/>
                <a:uLnTx/>
                <a:uFillTx/>
                <a:latin typeface="Arial"/>
                <a:ea typeface="+mn-ea"/>
                <a:cs typeface="+mn-cs"/>
              </a:rPr>
              <a:t>, ou les deux, sont utilisés pour une étude et/ou lorsque l'étude est réalisée à </a:t>
            </a:r>
            <a:r>
              <a:rPr kumimoji="0" lang="nl-NL" sz="1800" b="1" i="0" u="none" strike="noStrike" kern="1200" cap="none" spc="30" normalizeH="0" baseline="0" noProof="0" dirty="0">
                <a:ln>
                  <a:noFill/>
                </a:ln>
                <a:solidFill>
                  <a:srgbClr val="3AAA35"/>
                </a:solidFill>
                <a:effectLst/>
                <a:uLnTx/>
                <a:uFillTx/>
                <a:latin typeface="Arial"/>
                <a:ea typeface="+mn-ea"/>
                <a:cs typeface="+mn-cs"/>
              </a:rPr>
              <a:t>plusieurs endroits</a:t>
            </a:r>
            <a:r>
              <a:rPr kumimoji="0" lang="nl-NL" sz="1800" b="0" i="0" u="none" strike="noStrike" kern="1200" cap="none" spc="30" normalizeH="0" baseline="0" noProof="0" dirty="0">
                <a:ln>
                  <a:noFill/>
                </a:ln>
                <a:solidFill>
                  <a:srgbClr val="585858"/>
                </a:solidFill>
                <a:effectLst/>
                <a:uLnTx/>
                <a:uFillTx/>
                <a:latin typeface="Arial"/>
                <a:ea typeface="+mn-ea"/>
                <a:cs typeface="+mn-cs"/>
              </a:rPr>
              <a:t>, </a:t>
            </a:r>
            <a:r>
              <a:rPr kumimoji="0" lang="nl-NL" sz="1800" b="0" i="0" u="none" strike="noStrike" kern="1200" cap="none" spc="30" normalizeH="0" baseline="0" noProof="0" dirty="0" err="1">
                <a:ln>
                  <a:noFill/>
                </a:ln>
                <a:solidFill>
                  <a:srgbClr val="585858"/>
                </a:solidFill>
                <a:effectLst/>
                <a:uLnTx/>
                <a:uFillTx/>
                <a:latin typeface="Arial"/>
                <a:ea typeface="+mn-ea"/>
                <a:cs typeface="+mn-cs"/>
              </a:rPr>
              <a:t>une</a:t>
            </a:r>
            <a:r>
              <a:rPr kumimoji="0" lang="nl-NL" sz="1800" b="0" i="0" u="none" strike="noStrike" kern="1200" cap="none" spc="30" normalizeH="0" baseline="0" noProof="0" dirty="0">
                <a:ln>
                  <a:noFill/>
                </a:ln>
                <a:solidFill>
                  <a:srgbClr val="585858"/>
                </a:solidFill>
                <a:effectLst/>
                <a:uLnTx/>
                <a:uFillTx/>
                <a:latin typeface="Arial"/>
                <a:ea typeface="+mn-ea"/>
                <a:cs typeface="+mn-cs"/>
              </a:rPr>
              <a:t> procédure </a:t>
            </a:r>
            <a:r>
              <a:rPr kumimoji="0" lang="nl-NL" sz="1800" b="0" i="0" u="none" strike="noStrike" kern="1200" cap="none" spc="30" normalizeH="0" baseline="0" noProof="0" dirty="0" err="1">
                <a:ln>
                  <a:noFill/>
                </a:ln>
                <a:solidFill>
                  <a:srgbClr val="585858"/>
                </a:solidFill>
                <a:effectLst/>
                <a:uLnTx/>
                <a:uFillTx/>
                <a:latin typeface="Arial"/>
                <a:ea typeface="+mn-ea"/>
                <a:cs typeface="+mn-cs"/>
              </a:rPr>
              <a:t>doit</a:t>
            </a:r>
            <a:r>
              <a:rPr kumimoji="0" lang="nl-NL" sz="1800" b="0" i="0" u="none" strike="noStrike" kern="1200" cap="none" spc="30" normalizeH="0" baseline="0" noProof="0" dirty="0">
                <a:ln>
                  <a:noFill/>
                </a:ln>
                <a:solidFill>
                  <a:srgbClr val="585858"/>
                </a:solidFill>
                <a:effectLst/>
                <a:uLnTx/>
                <a:uFillTx/>
                <a:latin typeface="Arial"/>
                <a:ea typeface="+mn-ea"/>
                <a:cs typeface="+mn-cs"/>
              </a:rPr>
              <a:t> </a:t>
            </a:r>
            <a:r>
              <a:rPr kumimoji="0" lang="nl-NL" sz="1800" b="0" i="0" u="none" strike="noStrike" kern="1200" cap="none" spc="30" normalizeH="0" baseline="0" noProof="0" dirty="0" err="1">
                <a:ln>
                  <a:noFill/>
                </a:ln>
                <a:solidFill>
                  <a:srgbClr val="585858"/>
                </a:solidFill>
                <a:effectLst/>
                <a:uLnTx/>
                <a:uFillTx/>
                <a:latin typeface="Arial"/>
                <a:ea typeface="+mn-ea"/>
                <a:cs typeface="+mn-cs"/>
              </a:rPr>
              <a:t>être</a:t>
            </a:r>
            <a:r>
              <a:rPr kumimoji="0" lang="nl-NL" sz="1800" b="0" i="0" u="none" strike="noStrike" kern="1200" cap="none" spc="30" normalizeH="0" baseline="0" noProof="0" dirty="0">
                <a:ln>
                  <a:noFill/>
                </a:ln>
                <a:solidFill>
                  <a:srgbClr val="585858"/>
                </a:solidFill>
                <a:effectLst/>
                <a:uLnTx/>
                <a:uFillTx/>
                <a:latin typeface="Arial"/>
                <a:ea typeface="+mn-ea"/>
                <a:cs typeface="+mn-cs"/>
              </a:rPr>
              <a:t> mise en </a:t>
            </a:r>
            <a:r>
              <a:rPr kumimoji="0" lang="nl-NL" sz="1800" b="0" i="0" u="none" strike="noStrike" kern="1200" cap="none" spc="30" normalizeH="0" baseline="0" noProof="0" dirty="0" err="1">
                <a:ln>
                  <a:noFill/>
                </a:ln>
                <a:solidFill>
                  <a:srgbClr val="585858"/>
                </a:solidFill>
                <a:effectLst/>
                <a:uLnTx/>
                <a:uFillTx/>
                <a:latin typeface="Arial"/>
                <a:ea typeface="+mn-ea"/>
                <a:cs typeface="+mn-cs"/>
              </a:rPr>
              <a:t>place</a:t>
            </a:r>
            <a:r>
              <a:rPr kumimoji="0" lang="nl-NL" sz="1800" b="0" i="0" u="none" strike="noStrike" kern="1200" cap="none" spc="30" normalizeH="0" baseline="0" noProof="0" dirty="0">
                <a:ln>
                  <a:noFill/>
                </a:ln>
                <a:solidFill>
                  <a:srgbClr val="585858"/>
                </a:solidFill>
                <a:effectLst/>
                <a:uLnTx/>
                <a:uFillTx/>
                <a:latin typeface="Arial"/>
                <a:ea typeface="+mn-ea"/>
                <a:cs typeface="+mn-cs"/>
              </a:rPr>
              <a:t> pour établir la </a:t>
            </a:r>
            <a:r>
              <a:rPr kumimoji="0" lang="nl-NL" sz="1800" b="1" i="0" u="none" strike="noStrike" kern="1200" cap="none" spc="30" normalizeH="0" baseline="0" noProof="0" dirty="0">
                <a:ln>
                  <a:noFill/>
                </a:ln>
                <a:solidFill>
                  <a:srgbClr val="3AAA35"/>
                </a:solidFill>
                <a:effectLst/>
                <a:uLnTx/>
                <a:uFillTx/>
                <a:latin typeface="Arial"/>
                <a:ea typeface="+mn-ea"/>
                <a:cs typeface="+mn-cs"/>
              </a:rPr>
              <a:t>comparabilité des résultats </a:t>
            </a:r>
            <a:r>
              <a:rPr kumimoji="0" lang="nl-NL" sz="1800" b="0" i="0" u="none" strike="noStrike" kern="1200" cap="none" spc="30" normalizeH="0" baseline="0" noProof="0" dirty="0">
                <a:ln>
                  <a:noFill/>
                </a:ln>
                <a:solidFill>
                  <a:srgbClr val="585858"/>
                </a:solidFill>
                <a:effectLst/>
                <a:uLnTx/>
                <a:uFillTx/>
                <a:latin typeface="Arial"/>
                <a:ea typeface="+mn-ea"/>
                <a:cs typeface="+mn-cs"/>
              </a:rPr>
              <a:t>pour les </a:t>
            </a:r>
            <a:r>
              <a:rPr kumimoji="0" lang="nl-NL" sz="1800" b="0" i="0" u="none" strike="noStrike" kern="1200" cap="none" spc="30" normalizeH="0" baseline="0" noProof="0" dirty="0" err="1">
                <a:ln>
                  <a:noFill/>
                </a:ln>
                <a:solidFill>
                  <a:srgbClr val="585858"/>
                </a:solidFill>
                <a:effectLst/>
                <a:uLnTx/>
                <a:uFillTx/>
                <a:latin typeface="Arial"/>
                <a:ea typeface="+mn-ea"/>
                <a:cs typeface="+mn-cs"/>
              </a:rPr>
              <a:t>échantillons</a:t>
            </a:r>
            <a:r>
              <a:rPr kumimoji="0" lang="nl-NL" sz="1800" b="0" i="0" u="none" strike="noStrike" kern="1200" cap="none" spc="30" normalizeH="0" baseline="0" noProof="0" dirty="0">
                <a:ln>
                  <a:noFill/>
                </a:ln>
                <a:solidFill>
                  <a:srgbClr val="585858"/>
                </a:solidFill>
                <a:effectLst/>
                <a:uLnTx/>
                <a:uFillTx/>
                <a:latin typeface="Arial"/>
                <a:ea typeface="+mn-ea"/>
                <a:cs typeface="+mn-cs"/>
              </a:rPr>
              <a:t> de </a:t>
            </a:r>
            <a:r>
              <a:rPr kumimoji="0" lang="nl-NL" sz="1800" b="0" i="0" u="none" strike="noStrike" kern="1200" cap="none" spc="30" normalizeH="0" baseline="0" noProof="0" dirty="0" err="1">
                <a:ln>
                  <a:noFill/>
                </a:ln>
                <a:solidFill>
                  <a:srgbClr val="585858"/>
                </a:solidFill>
                <a:effectLst/>
                <a:uLnTx/>
                <a:uFillTx/>
                <a:latin typeface="Arial"/>
                <a:ea typeface="+mn-ea"/>
                <a:cs typeface="+mn-cs"/>
              </a:rPr>
              <a:t>patients</a:t>
            </a:r>
            <a:r>
              <a:rPr kumimoji="0" lang="nl-NL" sz="1800" b="0" i="0" u="none" strike="noStrike" kern="1200" cap="none" spc="30" normalizeH="0" baseline="0" noProof="0" dirty="0">
                <a:ln>
                  <a:noFill/>
                </a:ln>
                <a:solidFill>
                  <a:srgbClr val="585858"/>
                </a:solidFill>
                <a:effectLst/>
                <a:uLnTx/>
                <a:uFillTx/>
                <a:latin typeface="Arial"/>
                <a:ea typeface="+mn-ea"/>
                <a:cs typeface="+mn-cs"/>
              </a:rPr>
              <a:t> dans les intervalles cliniquement significatifs.</a:t>
            </a:r>
          </a:p>
          <a:p>
            <a:pPr marL="1028700" marR="0" lvl="1" indent="-285750" algn="just"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600" b="0" i="0" u="none" strike="noStrike" kern="1200" cap="none" spc="0" normalizeH="0" baseline="0" noProof="0" dirty="0">
                <a:ln>
                  <a:noFill/>
                </a:ln>
                <a:solidFill>
                  <a:srgbClr val="585858"/>
                </a:solidFill>
                <a:effectLst/>
                <a:uLnTx/>
                <a:uFillTx/>
                <a:latin typeface="Arial"/>
                <a:ea typeface="+mn-ea"/>
                <a:cs typeface="+mn-cs"/>
              </a:rPr>
              <a:t>Le laboratoire doit </a:t>
            </a:r>
            <a:r>
              <a:rPr kumimoji="0" lang="nl-NL" sz="1600" b="1" i="0" u="none" strike="noStrike" kern="1200" cap="none" spc="0" normalizeH="0" baseline="0" noProof="0" dirty="0">
                <a:ln>
                  <a:noFill/>
                </a:ln>
                <a:solidFill>
                  <a:srgbClr val="3AAA35"/>
                </a:solidFill>
                <a:effectLst/>
                <a:uLnTx/>
                <a:uFillTx/>
                <a:latin typeface="Arial"/>
                <a:ea typeface="+mn-ea"/>
                <a:cs typeface="+mn-cs"/>
              </a:rPr>
              <a:t>enregistrer </a:t>
            </a:r>
            <a:r>
              <a:rPr kumimoji="0" lang="nl-NL" sz="1600" b="0" i="0" u="none" strike="noStrike" kern="1200" cap="none" spc="0" normalizeH="0" baseline="0" noProof="0" dirty="0">
                <a:ln>
                  <a:noFill/>
                </a:ln>
                <a:solidFill>
                  <a:srgbClr val="585858"/>
                </a:solidFill>
                <a:effectLst/>
                <a:uLnTx/>
                <a:uFillTx/>
                <a:latin typeface="Arial"/>
                <a:ea typeface="+mn-ea"/>
                <a:cs typeface="+mn-cs"/>
              </a:rPr>
              <a:t>les résultats de la </a:t>
            </a:r>
            <a:r>
              <a:rPr kumimoji="0" lang="nl-NL" sz="1600" b="1" i="0" u="none" strike="noStrike" kern="1200" cap="none" spc="0" normalizeH="0" baseline="0" noProof="0" dirty="0">
                <a:ln>
                  <a:noFill/>
                </a:ln>
                <a:solidFill>
                  <a:srgbClr val="3AAA35"/>
                </a:solidFill>
                <a:effectLst/>
                <a:uLnTx/>
                <a:uFillTx/>
                <a:latin typeface="Arial"/>
                <a:ea typeface="+mn-ea"/>
                <a:cs typeface="+mn-cs"/>
              </a:rPr>
              <a:t>comparaison</a:t>
            </a:r>
            <a:r>
              <a:rPr kumimoji="0" lang="nl-NL" sz="1600" b="0" i="0" u="none" strike="noStrike" kern="1200" cap="none" spc="0" normalizeH="0" baseline="0" noProof="0" dirty="0">
                <a:ln>
                  <a:noFill/>
                </a:ln>
                <a:solidFill>
                  <a:srgbClr val="585858"/>
                </a:solidFill>
                <a:effectLst/>
                <a:uLnTx/>
                <a:uFillTx/>
                <a:latin typeface="Arial"/>
                <a:ea typeface="+mn-ea"/>
                <a:cs typeface="+mn-cs"/>
              </a:rPr>
              <a:t> effectuée et leur </a:t>
            </a:r>
            <a:r>
              <a:rPr kumimoji="0" lang="nl-NL" sz="1600" b="1" i="0" u="none" strike="noStrike" kern="1200" cap="none" spc="0" normalizeH="0" baseline="0" noProof="0" dirty="0">
                <a:ln>
                  <a:noFill/>
                </a:ln>
                <a:solidFill>
                  <a:srgbClr val="3AAA35"/>
                </a:solidFill>
                <a:effectLst/>
                <a:uLnTx/>
                <a:uFillTx/>
                <a:latin typeface="Arial"/>
                <a:ea typeface="+mn-ea"/>
                <a:cs typeface="+mn-cs"/>
              </a:rPr>
              <a:t>acceptabilité</a:t>
            </a:r>
            <a:r>
              <a:rPr kumimoji="0" lang="nl-NL" sz="1600" b="0" i="0" u="none" strike="noStrike" kern="1200" cap="none" spc="0" normalizeH="0" baseline="0" noProof="0" dirty="0">
                <a:ln>
                  <a:noFill/>
                </a:ln>
                <a:solidFill>
                  <a:srgbClr val="585858"/>
                </a:solidFill>
                <a:effectLst/>
                <a:uLnTx/>
                <a:uFillTx/>
                <a:latin typeface="Arial"/>
                <a:ea typeface="+mn-ea"/>
                <a:cs typeface="+mn-cs"/>
              </a:rPr>
              <a:t>.</a:t>
            </a:r>
          </a:p>
          <a:p>
            <a:pPr marL="1028700" marR="0" lvl="1" indent="-285750" algn="just"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600" b="0" i="0" u="none" strike="noStrike" kern="1200" cap="none" spc="0" normalizeH="0" baseline="0" noProof="0" dirty="0">
                <a:ln>
                  <a:noFill/>
                </a:ln>
                <a:solidFill>
                  <a:srgbClr val="585858"/>
                </a:solidFill>
                <a:effectLst/>
                <a:uLnTx/>
                <a:uFillTx/>
                <a:latin typeface="Arial"/>
                <a:ea typeface="+mn-ea"/>
                <a:cs typeface="+mn-cs"/>
              </a:rPr>
              <a:t>Le laboratoire doit </a:t>
            </a:r>
            <a:r>
              <a:rPr kumimoji="0" lang="nl-NL" sz="1600" b="1" i="0" u="none" strike="noStrike" kern="1200" cap="none" spc="0" normalizeH="0" baseline="0" noProof="0" dirty="0">
                <a:ln>
                  <a:noFill/>
                </a:ln>
                <a:solidFill>
                  <a:srgbClr val="3AAA35"/>
                </a:solidFill>
                <a:effectLst/>
                <a:uLnTx/>
                <a:uFillTx/>
                <a:latin typeface="Arial"/>
                <a:ea typeface="+mn-ea"/>
                <a:cs typeface="+mn-cs"/>
              </a:rPr>
              <a:t>évaluer périodiquement</a:t>
            </a:r>
            <a:r>
              <a:rPr kumimoji="0" lang="nl-NL" sz="1600" b="0" i="0" u="none" strike="noStrike" kern="1200" cap="none" spc="0" normalizeH="0" baseline="0" noProof="0" dirty="0">
                <a:ln>
                  <a:noFill/>
                </a:ln>
                <a:solidFill>
                  <a:srgbClr val="585858"/>
                </a:solidFill>
                <a:effectLst/>
                <a:uLnTx/>
                <a:uFillTx/>
                <a:latin typeface="Arial"/>
                <a:ea typeface="+mn-ea"/>
                <a:cs typeface="+mn-cs"/>
              </a:rPr>
              <a:t> la comparabilité des résultats.</a:t>
            </a:r>
          </a:p>
          <a:p>
            <a:pPr marL="1028700" marR="0" lvl="1" indent="-285750" algn="just"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600" b="0" i="0" u="none" strike="noStrike" kern="1200" cap="none" spc="0" normalizeH="0" baseline="0" noProof="0" dirty="0">
                <a:ln>
                  <a:noFill/>
                </a:ln>
                <a:solidFill>
                  <a:srgbClr val="585858"/>
                </a:solidFill>
                <a:effectLst/>
                <a:uLnTx/>
                <a:uFillTx/>
                <a:latin typeface="Arial"/>
                <a:ea typeface="+mn-ea"/>
                <a:cs typeface="+mn-cs"/>
              </a:rPr>
              <a:t>Si des différences sont constatées, leurs</a:t>
            </a:r>
            <a:r>
              <a:rPr kumimoji="0" lang="nl-NL" sz="1600" b="1" i="0" u="none" strike="noStrike" kern="1200" cap="none" spc="0" normalizeH="0" baseline="0" noProof="0" dirty="0">
                <a:ln>
                  <a:noFill/>
                </a:ln>
                <a:solidFill>
                  <a:srgbClr val="3AAA35"/>
                </a:solidFill>
                <a:effectLst/>
                <a:uLnTx/>
                <a:uFillTx/>
                <a:latin typeface="Arial"/>
                <a:ea typeface="+mn-ea"/>
                <a:cs typeface="+mn-cs"/>
              </a:rPr>
              <a:t> conséquences </a:t>
            </a:r>
            <a:r>
              <a:rPr kumimoji="0" lang="nl-NL" sz="1600" b="0" i="0" u="none" strike="noStrike" kern="1200" cap="none" spc="0" normalizeH="0" baseline="0" noProof="0" dirty="0">
                <a:ln>
                  <a:noFill/>
                </a:ln>
                <a:solidFill>
                  <a:srgbClr val="585858"/>
                </a:solidFill>
                <a:effectLst/>
                <a:uLnTx/>
                <a:uFillTx/>
                <a:latin typeface="Arial"/>
                <a:ea typeface="+mn-ea"/>
                <a:cs typeface="+mn-cs"/>
              </a:rPr>
              <a:t>sur les intervalles de référence biologiques et les seuils d'intervention clinique doivent être évaluées et des mesures appropriées doivent être prises.</a:t>
            </a:r>
          </a:p>
          <a:p>
            <a:pPr marL="1028700" marR="0" lvl="1" indent="-285750" algn="just"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600" b="0" i="0" u="none" strike="noStrike" kern="1200" cap="none" spc="0" normalizeH="0" baseline="0" noProof="0" dirty="0">
                <a:ln>
                  <a:noFill/>
                </a:ln>
                <a:solidFill>
                  <a:srgbClr val="585858"/>
                </a:solidFill>
                <a:effectLst/>
                <a:uLnTx/>
                <a:uFillTx/>
                <a:latin typeface="Arial"/>
                <a:ea typeface="+mn-ea"/>
                <a:cs typeface="+mn-cs"/>
              </a:rPr>
              <a:t>Le laboratoire doit </a:t>
            </a:r>
            <a:r>
              <a:rPr kumimoji="0" lang="nl-NL" sz="1600" b="1" i="0" u="none" strike="noStrike" kern="1200" cap="none" spc="0" normalizeH="0" baseline="0" noProof="0" dirty="0">
                <a:ln>
                  <a:noFill/>
                </a:ln>
                <a:solidFill>
                  <a:srgbClr val="3AAA35"/>
                </a:solidFill>
                <a:effectLst/>
                <a:uLnTx/>
                <a:uFillTx/>
                <a:latin typeface="Arial"/>
                <a:ea typeface="+mn-ea"/>
                <a:cs typeface="+mn-cs"/>
              </a:rPr>
              <a:t>informer les utilisateurs </a:t>
            </a:r>
            <a:r>
              <a:rPr kumimoji="0" lang="nl-NL" sz="1600" b="0" i="0" u="none" strike="noStrike" kern="1200" cap="none" spc="0" normalizeH="0" baseline="0" noProof="0" dirty="0">
                <a:ln>
                  <a:noFill/>
                </a:ln>
                <a:solidFill>
                  <a:srgbClr val="585858"/>
                </a:solidFill>
                <a:effectLst/>
                <a:uLnTx/>
                <a:uFillTx/>
                <a:latin typeface="Arial"/>
                <a:ea typeface="+mn-ea"/>
                <a:cs typeface="+mn-cs"/>
              </a:rPr>
              <a:t>des différences cliniquement significatives dans la comparabilité des résultats.</a:t>
            </a:r>
            <a:endParaRPr kumimoji="0" lang="nl-NL"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9" name="Content Placeholder 1">
            <a:extLst>
              <a:ext uri="{FF2B5EF4-FFF2-40B4-BE49-F238E27FC236}">
                <a16:creationId xmlns:a16="http://schemas.microsoft.com/office/drawing/2014/main" id="{D52C7265-3342-42D2-91A5-CA598B9B72C2}"/>
              </a:ext>
            </a:extLst>
          </p:cNvPr>
          <p:cNvSpPr txBox="1">
            <a:spLocks/>
          </p:cNvSpPr>
          <p:nvPr/>
        </p:nvSpPr>
        <p:spPr>
          <a:xfrm>
            <a:off x="359400" y="5326528"/>
            <a:ext cx="11473200" cy="124219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95B"/>
                </a:solidFill>
                <a:effectLst/>
                <a:uLnTx/>
                <a:uFillTx/>
                <a:latin typeface="Arial"/>
                <a:ea typeface="+mn-ea"/>
                <a:cs typeface="+mn-cs"/>
              </a:rPr>
              <a:t>ATTENTES CONCRÈTES </a:t>
            </a:r>
            <a:endParaRPr kumimoji="0" lang="nl-BE" sz="2000" b="0" i="0" u="none" strike="noStrike" kern="1200" cap="none" spc="30" normalizeH="0" baseline="0" noProof="0" dirty="0">
              <a:ln>
                <a:noFill/>
              </a:ln>
              <a:solidFill>
                <a:srgbClr val="58595B"/>
              </a:solidFill>
              <a:effectLst/>
              <a:uLnTx/>
              <a:uFillTx/>
              <a:latin typeface="Arial"/>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3AAA35"/>
                </a:solidFill>
                <a:effectLst/>
                <a:uLnTx/>
                <a:uFillTx/>
                <a:latin typeface="Arial"/>
                <a:ea typeface="+mn-ea"/>
                <a:cs typeface="+mn-cs"/>
              </a:rPr>
              <a:t>Comparaison traçable</a:t>
            </a:r>
            <a:r>
              <a:rPr kumimoji="0" lang="nl-NL" sz="1600" b="0" i="0" u="none" strike="noStrike" kern="1200" cap="none" spc="30" normalizeH="0" baseline="0" noProof="0" dirty="0">
                <a:ln>
                  <a:noFill/>
                </a:ln>
                <a:solidFill>
                  <a:srgbClr val="585858"/>
                </a:solidFill>
                <a:effectLst/>
                <a:uLnTx/>
                <a:uFillTx/>
                <a:latin typeface="Arial"/>
                <a:ea typeface="+mn-ea"/>
                <a:cs typeface="+mn-cs"/>
              </a:rPr>
              <a:t>, y compris les critères d'acceptabilité et l'évaluation</a:t>
            </a: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Réévaluation périodique</a:t>
            </a: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Actions </a:t>
            </a:r>
            <a:r>
              <a:rPr kumimoji="0" lang="nl-NL" sz="1800" b="1" i="0" u="none" strike="noStrike" kern="1200" cap="none" spc="30" normalizeH="0" baseline="0" noProof="0" dirty="0" err="1">
                <a:ln>
                  <a:noFill/>
                </a:ln>
                <a:solidFill>
                  <a:srgbClr val="3AAA35"/>
                </a:solidFill>
                <a:effectLst/>
                <a:uLnTx/>
                <a:uFillTx/>
                <a:latin typeface="Arial"/>
                <a:ea typeface="+mn-ea"/>
                <a:cs typeface="+mn-cs"/>
                <a:sym typeface="Wingdings" panose="05000000000000000000" pitchFamily="2" charset="2"/>
              </a:rPr>
              <a:t>appropriées</a:t>
            </a: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 </a:t>
            </a:r>
            <a:r>
              <a:rPr kumimoji="0" lang="nl-NL" sz="1600" b="0" i="0" u="none" strike="noStrike" kern="1200" cap="none" spc="30" normalizeH="0" baseline="0" noProof="0" dirty="0">
                <a:ln>
                  <a:noFill/>
                </a:ln>
                <a:solidFill>
                  <a:srgbClr val="585858"/>
                </a:solidFill>
                <a:effectLst/>
                <a:uLnTx/>
                <a:uFillTx/>
                <a:latin typeface="Arial"/>
                <a:ea typeface="+mn-ea"/>
                <a:cs typeface="+mn-cs"/>
                <a:sym typeface="Wingdings" panose="05000000000000000000" pitchFamily="2" charset="2"/>
              </a:rPr>
              <a:t>en </a:t>
            </a:r>
            <a:r>
              <a:rPr kumimoji="0" lang="nl-NL" sz="1600" b="0" i="0" u="none" strike="noStrike" kern="1200" cap="none" spc="30" normalizeH="0" baseline="0" noProof="0" dirty="0" err="1">
                <a:ln>
                  <a:noFill/>
                </a:ln>
                <a:solidFill>
                  <a:srgbClr val="585858"/>
                </a:solidFill>
                <a:effectLst/>
                <a:uLnTx/>
                <a:uFillTx/>
                <a:latin typeface="Arial"/>
                <a:ea typeface="+mn-ea"/>
                <a:cs typeface="+mn-cs"/>
                <a:sym typeface="Wingdings" panose="05000000000000000000" pitchFamily="2" charset="2"/>
              </a:rPr>
              <a:t>fonction</a:t>
            </a:r>
            <a:r>
              <a:rPr kumimoji="0" lang="nl-NL" sz="1600" b="0" i="0" u="none" strike="noStrike" kern="1200" cap="none" spc="30" normalizeH="0" baseline="0" noProof="0" dirty="0">
                <a:ln>
                  <a:noFill/>
                </a:ln>
                <a:solidFill>
                  <a:srgbClr val="585858"/>
                </a:solidFill>
                <a:effectLst/>
                <a:uLnTx/>
                <a:uFillTx/>
                <a:latin typeface="Arial"/>
                <a:ea typeface="+mn-ea"/>
                <a:cs typeface="+mn-cs"/>
                <a:sym typeface="Wingdings" panose="05000000000000000000" pitchFamily="2" charset="2"/>
              </a:rPr>
              <a:t> des résultats</a:t>
            </a:r>
          </a:p>
        </p:txBody>
      </p:sp>
    </p:spTree>
    <p:extLst>
      <p:ext uri="{BB962C8B-B14F-4D97-AF65-F5344CB8AC3E}">
        <p14:creationId xmlns:p14="http://schemas.microsoft.com/office/powerpoint/2010/main" val="398737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99005-F9DA-4826-83D8-40368CD2F813}"/>
              </a:ext>
            </a:extLst>
          </p:cNvPr>
          <p:cNvSpPr>
            <a:spLocks noGrp="1"/>
          </p:cNvSpPr>
          <p:nvPr>
            <p:ph type="title"/>
          </p:nvPr>
        </p:nvSpPr>
        <p:spPr/>
        <p:txBody>
          <a:bodyPr/>
          <a:lstStyle/>
          <a:p>
            <a:pPr algn="l"/>
            <a:r>
              <a:rPr lang="fr-FR" dirty="0">
                <a:solidFill>
                  <a:schemeClr val="tx2"/>
                </a:solidFill>
              </a:rPr>
              <a:t>Rapports simplifiés</a:t>
            </a:r>
            <a:endParaRPr lang="nl-NL" dirty="0"/>
          </a:p>
        </p:txBody>
      </p:sp>
      <p:sp>
        <p:nvSpPr>
          <p:cNvPr id="5" name="Content Placeholder 1">
            <a:extLst>
              <a:ext uri="{FF2B5EF4-FFF2-40B4-BE49-F238E27FC236}">
                <a16:creationId xmlns:a16="http://schemas.microsoft.com/office/drawing/2014/main" id="{1193BE4E-543D-445A-B294-274C90543093}"/>
              </a:ext>
            </a:extLst>
          </p:cNvPr>
          <p:cNvSpPr txBox="1">
            <a:spLocks/>
          </p:cNvSpPr>
          <p:nvPr/>
        </p:nvSpPr>
        <p:spPr>
          <a:xfrm>
            <a:off x="359400" y="1825625"/>
            <a:ext cx="11473200" cy="170277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7.4.1.4.A </a:t>
            </a:r>
            <a:r>
              <a:rPr kumimoji="0" lang="nl-NL" sz="1800" b="0" i="0" u="none" strike="noStrike" kern="1200" cap="none" spc="30" normalizeH="0" baseline="0" noProof="0" dirty="0">
                <a:ln>
                  <a:noFill/>
                </a:ln>
                <a:solidFill>
                  <a:srgbClr val="585858"/>
                </a:solidFill>
                <a:effectLst/>
                <a:uLnTx/>
                <a:uFillTx/>
                <a:latin typeface="Arial"/>
                <a:ea typeface="+mn-ea"/>
                <a:cs typeface="+mn-cs"/>
              </a:rPr>
              <a:t>: Si cela </a:t>
            </a:r>
            <a:r>
              <a:rPr kumimoji="0" lang="nl-NL" sz="1800" b="1" i="0" u="none" strike="noStrike" kern="1200" cap="none" spc="30" normalizeH="0" baseline="0" noProof="0" dirty="0">
                <a:ln>
                  <a:noFill/>
                </a:ln>
                <a:solidFill>
                  <a:srgbClr val="3AAA35"/>
                </a:solidFill>
                <a:effectLst/>
                <a:uLnTx/>
                <a:uFillTx/>
                <a:latin typeface="Arial"/>
                <a:ea typeface="+mn-ea"/>
                <a:cs typeface="+mn-cs"/>
              </a:rPr>
              <a:t>a été convenu avec l'utilisateur</a:t>
            </a:r>
            <a:r>
              <a:rPr kumimoji="0" lang="nl-NL" sz="1800" b="0" i="0" u="none" strike="noStrike" kern="1200" cap="none" spc="30" normalizeH="0" baseline="0" noProof="0" dirty="0">
                <a:ln>
                  <a:noFill/>
                </a:ln>
                <a:solidFill>
                  <a:srgbClr val="585858"/>
                </a:solidFill>
                <a:effectLst/>
                <a:uLnTx/>
                <a:uFillTx/>
                <a:latin typeface="Arial"/>
                <a:ea typeface="+mn-ea"/>
                <a:cs typeface="+mn-cs"/>
              </a:rPr>
              <a:t>, les résultats peuvent être</a:t>
            </a:r>
            <a:r>
              <a:rPr kumimoji="0" lang="nl-NL" sz="1800" b="1" i="0" u="none" strike="noStrike" kern="1200" cap="none" spc="30" normalizeH="0" baseline="0" noProof="0" dirty="0">
                <a:ln>
                  <a:noFill/>
                </a:ln>
                <a:solidFill>
                  <a:srgbClr val="3AAA35"/>
                </a:solidFill>
                <a:effectLst/>
                <a:uLnTx/>
                <a:uFillTx/>
                <a:latin typeface="Arial"/>
                <a:ea typeface="+mn-ea"/>
                <a:cs typeface="+mn-cs"/>
              </a:rPr>
              <a:t> communiqués sous une forme simplifiée </a:t>
            </a:r>
            <a:r>
              <a:rPr kumimoji="0" lang="nl-NL" sz="1800" b="0" i="0" u="none" strike="noStrike" kern="1200" cap="none" spc="30" normalizeH="0" baseline="0" noProof="0" dirty="0">
                <a:ln>
                  <a:noFill/>
                </a:ln>
                <a:solidFill>
                  <a:srgbClr val="585858"/>
                </a:solidFill>
                <a:effectLst/>
                <a:uLnTx/>
                <a:uFillTx/>
                <a:latin typeface="Arial"/>
                <a:ea typeface="+mn-ea"/>
                <a:cs typeface="+mn-cs"/>
              </a:rPr>
              <a:t>(POCT, SMS, téléphone, etc.).</a:t>
            </a:r>
          </a:p>
          <a:p>
            <a:pPr marL="102870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0" i="0" u="none" strike="noStrike" kern="1200" cap="none" spc="0" normalizeH="0" baseline="0" noProof="0" dirty="0">
                <a:ln>
                  <a:noFill/>
                </a:ln>
                <a:solidFill>
                  <a:srgbClr val="585858"/>
                </a:solidFill>
                <a:effectLst/>
                <a:uLnTx/>
                <a:uFillTx/>
                <a:latin typeface="Arial"/>
                <a:ea typeface="+mn-ea"/>
                <a:cs typeface="+mn-cs"/>
              </a:rPr>
              <a:t>Toutes les informations mentionnées au point 7.4.1.6 qui ne sont pas communiquées à l'utilisateur doivent être facilement accessibles.</a:t>
            </a:r>
          </a:p>
        </p:txBody>
      </p:sp>
      <p:sp>
        <p:nvSpPr>
          <p:cNvPr id="6" name="Content Placeholder 1">
            <a:extLst>
              <a:ext uri="{FF2B5EF4-FFF2-40B4-BE49-F238E27FC236}">
                <a16:creationId xmlns:a16="http://schemas.microsoft.com/office/drawing/2014/main" id="{6C39828E-A6B0-4794-981F-412896D830F3}"/>
              </a:ext>
            </a:extLst>
          </p:cNvPr>
          <p:cNvSpPr txBox="1">
            <a:spLocks/>
          </p:cNvSpPr>
          <p:nvPr/>
        </p:nvSpPr>
        <p:spPr>
          <a:xfrm>
            <a:off x="359400" y="3742610"/>
            <a:ext cx="11473200" cy="124219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95B"/>
                </a:solidFill>
                <a:effectLst/>
                <a:uLnTx/>
                <a:uFillTx/>
                <a:latin typeface="Arial"/>
                <a:ea typeface="+mn-ea"/>
                <a:cs typeface="+mn-cs"/>
              </a:rPr>
              <a:t>ATTENTES CONCRÈTES </a:t>
            </a:r>
            <a:endParaRPr kumimoji="0" lang="nl-BE" sz="2000" b="0" i="0" u="none" strike="noStrike" kern="1200" cap="none" spc="30" normalizeH="0" baseline="0" noProof="0" dirty="0">
              <a:ln>
                <a:noFill/>
              </a:ln>
              <a:solidFill>
                <a:srgbClr val="58595B"/>
              </a:solidFill>
              <a:effectLst/>
              <a:uLnTx/>
              <a:uFillTx/>
              <a:latin typeface="Arial"/>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3AAA35"/>
                </a:solidFill>
                <a:effectLst/>
                <a:uLnTx/>
                <a:uFillTx/>
                <a:latin typeface="Arial"/>
                <a:ea typeface="+mn-ea"/>
                <a:cs typeface="+mn-cs"/>
              </a:rPr>
              <a:t>Coordination traçable avec les utilisateurs</a:t>
            </a:r>
          </a:p>
          <a:p>
            <a:pPr marL="1085850" marR="0" lvl="1" indent="-342900" algn="l"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0" i="0" u="none" strike="noStrike" kern="1200" cap="none" spc="0" normalizeH="0" baseline="0" noProof="0" dirty="0">
                <a:ln>
                  <a:noFill/>
                </a:ln>
                <a:solidFill>
                  <a:srgbClr val="585858"/>
                </a:solidFill>
                <a:effectLst/>
                <a:uLnTx/>
                <a:uFillTx/>
                <a:latin typeface="Arial"/>
                <a:ea typeface="+mn-ea"/>
                <a:cs typeface="+mn-cs"/>
                <a:sym typeface="Wingdings" panose="05000000000000000000" pitchFamily="2" charset="2"/>
              </a:rPr>
              <a:t>Interprétation des risques éventuels</a:t>
            </a: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0" i="0" u="none" strike="noStrike" kern="1200" cap="none" spc="30" normalizeH="0" baseline="0" noProof="0" dirty="0">
                <a:ln>
                  <a:noFill/>
                </a:ln>
                <a:solidFill>
                  <a:srgbClr val="585858"/>
                </a:solidFill>
                <a:effectLst/>
                <a:uLnTx/>
                <a:uFillTx/>
                <a:latin typeface="Arial"/>
                <a:ea typeface="+mn-ea"/>
                <a:cs typeface="+mn-cs"/>
                <a:sym typeface="Wingdings" panose="05000000000000000000" pitchFamily="2" charset="2"/>
              </a:rPr>
              <a:t>Les rapports simplifiés doivent contenir</a:t>
            </a: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 suffisamment d'informations </a:t>
            </a:r>
            <a:r>
              <a:rPr kumimoji="0" lang="nl-NL" sz="1800" b="0" i="0" u="none" strike="noStrike" kern="1200" cap="none" spc="30" normalizeH="0" baseline="0" noProof="0" dirty="0">
                <a:ln>
                  <a:noFill/>
                </a:ln>
                <a:solidFill>
                  <a:srgbClr val="585858"/>
                </a:solidFill>
                <a:effectLst/>
                <a:uLnTx/>
                <a:uFillTx/>
                <a:latin typeface="Arial"/>
                <a:ea typeface="+mn-ea"/>
                <a:cs typeface="+mn-cs"/>
                <a:sym typeface="Wingdings" panose="05000000000000000000" pitchFamily="2" charset="2"/>
              </a:rPr>
              <a:t>pour permettre une </a:t>
            </a: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interprétation</a:t>
            </a:r>
            <a:r>
              <a:rPr kumimoji="0" lang="nl-NL" sz="1800" b="0" i="0" u="none" strike="noStrike" kern="1200" cap="none" spc="30" normalizeH="0" baseline="0" noProof="0" dirty="0">
                <a:ln>
                  <a:noFill/>
                </a:ln>
                <a:solidFill>
                  <a:srgbClr val="585858"/>
                </a:solidFill>
                <a:effectLst/>
                <a:uLnTx/>
                <a:uFillTx/>
                <a:latin typeface="Arial"/>
                <a:ea typeface="+mn-ea"/>
                <a:cs typeface="+mn-cs"/>
                <a:sym typeface="Wingdings" panose="05000000000000000000" pitchFamily="2" charset="2"/>
              </a:rPr>
              <a:t> correcte et </a:t>
            </a: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éviter toute confusion.</a:t>
            </a: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0" i="0" u="none" strike="noStrike" kern="1200" cap="none" spc="30" normalizeH="0" baseline="0" noProof="0" dirty="0">
                <a:ln>
                  <a:noFill/>
                </a:ln>
                <a:solidFill>
                  <a:srgbClr val="585858"/>
                </a:solidFill>
                <a:effectLst/>
                <a:uLnTx/>
                <a:uFillTx/>
                <a:latin typeface="Arial"/>
                <a:ea typeface="+mn-ea"/>
                <a:cs typeface="+mn-cs"/>
                <a:sym typeface="Wingdings" panose="05000000000000000000" pitchFamily="2" charset="2"/>
              </a:rPr>
              <a:t>Un </a:t>
            </a: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rapport complet</a:t>
            </a:r>
            <a:r>
              <a:rPr kumimoji="0" lang="nl-NL" sz="1800" b="0" i="0" u="none" strike="noStrike" kern="1200" cap="none" spc="30" normalizeH="0" baseline="0" noProof="0" dirty="0">
                <a:ln>
                  <a:noFill/>
                </a:ln>
                <a:solidFill>
                  <a:srgbClr val="585858"/>
                </a:solidFill>
                <a:effectLst/>
                <a:uLnTx/>
                <a:uFillTx/>
                <a:latin typeface="Arial"/>
                <a:ea typeface="+mn-ea"/>
                <a:cs typeface="+mn-cs"/>
                <a:sym typeface="Wingdings" panose="05000000000000000000" pitchFamily="2" charset="2"/>
              </a:rPr>
              <a:t>, conforme aux exigences légales, doit toujours être mis à disposition</a:t>
            </a:r>
          </a:p>
        </p:txBody>
      </p:sp>
    </p:spTree>
    <p:extLst>
      <p:ext uri="{BB962C8B-B14F-4D97-AF65-F5344CB8AC3E}">
        <p14:creationId xmlns:p14="http://schemas.microsoft.com/office/powerpoint/2010/main" val="2885536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99005-F9DA-4826-83D8-40368CD2F813}"/>
              </a:ext>
            </a:extLst>
          </p:cNvPr>
          <p:cNvSpPr>
            <a:spLocks noGrp="1"/>
          </p:cNvSpPr>
          <p:nvPr>
            <p:ph type="title"/>
          </p:nvPr>
        </p:nvSpPr>
        <p:spPr/>
        <p:txBody>
          <a:bodyPr/>
          <a:lstStyle/>
          <a:p>
            <a:pPr algn="l"/>
            <a:r>
              <a:rPr lang="fr-FR" dirty="0">
                <a:solidFill>
                  <a:schemeClr val="tx2"/>
                </a:solidFill>
              </a:rPr>
              <a:t>Rapports via des systèmes experts</a:t>
            </a:r>
            <a:endParaRPr lang="nl-NL" dirty="0"/>
          </a:p>
        </p:txBody>
      </p:sp>
      <p:sp>
        <p:nvSpPr>
          <p:cNvPr id="9" name="Content Placeholder 1">
            <a:extLst>
              <a:ext uri="{FF2B5EF4-FFF2-40B4-BE49-F238E27FC236}">
                <a16:creationId xmlns:a16="http://schemas.microsoft.com/office/drawing/2014/main" id="{079CCB10-E393-45C1-BD7F-610AAB3FD207}"/>
              </a:ext>
            </a:extLst>
          </p:cNvPr>
          <p:cNvSpPr txBox="1">
            <a:spLocks/>
          </p:cNvSpPr>
          <p:nvPr/>
        </p:nvSpPr>
        <p:spPr>
          <a:xfrm>
            <a:off x="359400" y="1825625"/>
            <a:ext cx="11473200" cy="170277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7.4.1.5.A </a:t>
            </a:r>
            <a:r>
              <a:rPr kumimoji="0" lang="nl-NL" sz="1800" b="0" i="0" u="none" strike="noStrike" kern="1200" cap="none" spc="30" normalizeH="0" baseline="0" noProof="0" dirty="0">
                <a:ln>
                  <a:noFill/>
                </a:ln>
                <a:solidFill>
                  <a:srgbClr val="585858"/>
                </a:solidFill>
                <a:effectLst/>
                <a:uLnTx/>
                <a:uFillTx/>
                <a:latin typeface="Arial"/>
                <a:ea typeface="+mn-ea"/>
                <a:cs typeface="+mn-cs"/>
              </a:rPr>
              <a:t>: Lorsque le laboratoire met en œuvre un système </a:t>
            </a:r>
            <a:r>
              <a:rPr kumimoji="0" lang="nl-NL" sz="1800" b="1" i="0" u="none" strike="noStrike" kern="1200" cap="none" spc="30" normalizeH="0" baseline="0" noProof="0" dirty="0">
                <a:ln>
                  <a:noFill/>
                </a:ln>
                <a:solidFill>
                  <a:srgbClr val="3AAA35"/>
                </a:solidFill>
                <a:effectLst/>
                <a:uLnTx/>
                <a:uFillTx/>
                <a:latin typeface="Arial"/>
                <a:ea typeface="+mn-ea"/>
                <a:cs typeface="+mn-cs"/>
              </a:rPr>
              <a:t>automatisé de sélection, d'évaluation, de validation et de rapport des résultats</a:t>
            </a:r>
            <a:r>
              <a:rPr kumimoji="0" lang="nl-NL" sz="1800" b="0" i="0" u="none" strike="noStrike" kern="1200" cap="none" spc="30" normalizeH="0" baseline="0" noProof="0" dirty="0">
                <a:ln>
                  <a:noFill/>
                </a:ln>
                <a:solidFill>
                  <a:srgbClr val="585858"/>
                </a:solidFill>
                <a:effectLst/>
                <a:uLnTx/>
                <a:uFillTx/>
                <a:latin typeface="Arial"/>
                <a:ea typeface="+mn-ea"/>
                <a:cs typeface="+mn-cs"/>
              </a:rPr>
              <a:t>, il doit (1) définir les critères applicables, (2) les valider et les approuver avant utilisation, (3) les revoir régulièrement et (4) les vérifier après toute modification susceptible </a:t>
            </a:r>
            <a:r>
              <a:rPr kumimoji="0" lang="nl-NL" sz="1800" b="0" i="0" u="none" strike="noStrike" kern="1200" cap="none" spc="30" normalizeH="0" baseline="0" noProof="0" dirty="0" err="1">
                <a:ln>
                  <a:noFill/>
                </a:ln>
                <a:solidFill>
                  <a:srgbClr val="585858"/>
                </a:solidFill>
                <a:effectLst/>
                <a:uLnTx/>
                <a:uFillTx/>
                <a:latin typeface="Arial"/>
                <a:ea typeface="+mn-ea"/>
                <a:cs typeface="+mn-cs"/>
              </a:rPr>
              <a:t>d'affecter</a:t>
            </a:r>
            <a:r>
              <a:rPr kumimoji="0" lang="nl-NL" sz="1800" b="0" i="0" u="none" strike="noStrike" kern="1200" cap="none" spc="30" normalizeH="0" baseline="0" noProof="0" dirty="0">
                <a:ln>
                  <a:noFill/>
                </a:ln>
                <a:solidFill>
                  <a:srgbClr val="585858"/>
                </a:solidFill>
                <a:effectLst/>
                <a:uLnTx/>
                <a:uFillTx/>
                <a:latin typeface="Arial"/>
                <a:ea typeface="+mn-ea"/>
                <a:cs typeface="+mn-cs"/>
              </a:rPr>
              <a:t> </a:t>
            </a:r>
            <a:r>
              <a:rPr kumimoji="0" lang="nl-NL" sz="1800" b="0" i="0" u="none" strike="noStrike" kern="1200" cap="none" spc="30" normalizeH="0" baseline="0" noProof="0" dirty="0" err="1">
                <a:ln>
                  <a:noFill/>
                </a:ln>
                <a:solidFill>
                  <a:srgbClr val="585858"/>
                </a:solidFill>
                <a:effectLst/>
                <a:uLnTx/>
                <a:uFillTx/>
                <a:latin typeface="Arial"/>
                <a:ea typeface="+mn-ea"/>
                <a:cs typeface="+mn-cs"/>
              </a:rPr>
              <a:t>le</a:t>
            </a:r>
            <a:r>
              <a:rPr kumimoji="0" lang="nl-NL" sz="1800" b="0" i="0" u="none" strike="noStrike" kern="1200" cap="none" spc="30" normalizeH="0" baseline="0" noProof="0" dirty="0">
                <a:ln>
                  <a:noFill/>
                </a:ln>
                <a:solidFill>
                  <a:srgbClr val="585858"/>
                </a:solidFill>
                <a:effectLst/>
                <a:uLnTx/>
                <a:uFillTx/>
                <a:latin typeface="Arial"/>
                <a:ea typeface="+mn-ea"/>
                <a:cs typeface="+mn-cs"/>
              </a:rPr>
              <a:t> bon fonctionnement.</a:t>
            </a:r>
            <a:endParaRPr kumimoji="0" lang="nl-NL" sz="2000" b="0" i="0" u="none" strike="noStrike" kern="1200" cap="none" spc="30" normalizeH="0" baseline="0" noProof="0" dirty="0">
              <a:ln>
                <a:noFill/>
              </a:ln>
              <a:solidFill>
                <a:srgbClr val="585858"/>
              </a:solidFill>
              <a:effectLst/>
              <a:uLnTx/>
              <a:uFillTx/>
              <a:latin typeface="Arial"/>
              <a:ea typeface="+mn-ea"/>
              <a:cs typeface="+mn-cs"/>
            </a:endParaRPr>
          </a:p>
        </p:txBody>
      </p:sp>
      <p:sp>
        <p:nvSpPr>
          <p:cNvPr id="10" name="Content Placeholder 1">
            <a:extLst>
              <a:ext uri="{FF2B5EF4-FFF2-40B4-BE49-F238E27FC236}">
                <a16:creationId xmlns:a16="http://schemas.microsoft.com/office/drawing/2014/main" id="{08BA8CBD-786E-44EB-AEDE-27FC435913E3}"/>
              </a:ext>
            </a:extLst>
          </p:cNvPr>
          <p:cNvSpPr txBox="1">
            <a:spLocks/>
          </p:cNvSpPr>
          <p:nvPr/>
        </p:nvSpPr>
        <p:spPr>
          <a:xfrm>
            <a:off x="359400" y="3742610"/>
            <a:ext cx="11473200" cy="124219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95B"/>
                </a:solidFill>
                <a:effectLst/>
                <a:uLnTx/>
                <a:uFillTx/>
                <a:latin typeface="Arial"/>
                <a:ea typeface="+mn-ea"/>
                <a:cs typeface="+mn-cs"/>
              </a:rPr>
              <a:t>ATTENTES CONCRÈTES </a:t>
            </a:r>
            <a:endParaRPr kumimoji="0" lang="nl-BE" sz="2000" b="0" i="0" u="none" strike="noStrike" kern="1200" cap="none" spc="30" normalizeH="0" baseline="0" noProof="0" dirty="0">
              <a:ln>
                <a:noFill/>
              </a:ln>
              <a:solidFill>
                <a:srgbClr val="58595B"/>
              </a:solidFill>
              <a:effectLst/>
              <a:uLnTx/>
              <a:uFillTx/>
              <a:latin typeface="Arial"/>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3AAA35"/>
                </a:solidFill>
                <a:effectLst/>
                <a:uLnTx/>
                <a:uFillTx/>
                <a:latin typeface="Arial"/>
                <a:ea typeface="+mn-ea"/>
                <a:cs typeface="+mn-cs"/>
              </a:rPr>
              <a:t>Documentation des critères/règles </a:t>
            </a:r>
            <a:r>
              <a:rPr kumimoji="0" lang="nl-NL" sz="1800" b="0" i="0" u="none" strike="noStrike" kern="1200" cap="none" spc="30" normalizeH="0" baseline="0" noProof="0" dirty="0">
                <a:ln>
                  <a:noFill/>
                </a:ln>
                <a:solidFill>
                  <a:srgbClr val="585858"/>
                </a:solidFill>
                <a:effectLst/>
                <a:uLnTx/>
                <a:uFillTx/>
                <a:latin typeface="Arial"/>
                <a:ea typeface="+mn-ea"/>
                <a:cs typeface="+mn-cs"/>
              </a:rPr>
              <a:t>utilisés dans le système</a:t>
            </a: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3AAA35"/>
                </a:solidFill>
                <a:effectLst/>
                <a:uLnTx/>
                <a:uFillTx/>
                <a:latin typeface="Arial"/>
                <a:ea typeface="+mn-ea"/>
                <a:cs typeface="+mn-cs"/>
              </a:rPr>
              <a:t>Validation lors de la mise en service</a:t>
            </a: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Évaluation périodique </a:t>
            </a:r>
            <a:r>
              <a:rPr kumimoji="0" lang="nl-NL" sz="1800" b="0" i="0" u="none" strike="noStrike" kern="1200" cap="none" spc="30" normalizeH="0" baseline="0" noProof="0" dirty="0">
                <a:ln>
                  <a:noFill/>
                </a:ln>
                <a:solidFill>
                  <a:srgbClr val="585858"/>
                </a:solidFill>
                <a:effectLst/>
                <a:uLnTx/>
                <a:uFillTx/>
                <a:latin typeface="Arial"/>
                <a:ea typeface="+mn-ea"/>
                <a:cs typeface="+mn-cs"/>
                <a:sym typeface="Wingdings" panose="05000000000000000000" pitchFamily="2" charset="2"/>
              </a:rPr>
              <a:t>du bon fonctionnement</a:t>
            </a: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Validation de chaque modification </a:t>
            </a:r>
            <a:r>
              <a:rPr kumimoji="0" lang="nl-NL" sz="1800" b="0" i="0" u="none" strike="noStrike" kern="1200" cap="none" spc="30" normalizeH="0" baseline="0" noProof="0" dirty="0">
                <a:ln>
                  <a:noFill/>
                </a:ln>
                <a:solidFill>
                  <a:srgbClr val="585858"/>
                </a:solidFill>
                <a:effectLst/>
                <a:uLnTx/>
                <a:uFillTx/>
                <a:latin typeface="Arial"/>
                <a:ea typeface="+mn-ea"/>
                <a:cs typeface="+mn-cs"/>
                <a:sym typeface="Wingdings" panose="05000000000000000000" pitchFamily="2" charset="2"/>
              </a:rPr>
              <a:t>(mises à jour logicielles, modification des paramètres, etc.)</a:t>
            </a: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Traçabilité de l'utilisation </a:t>
            </a:r>
            <a:r>
              <a:rPr kumimoji="0" lang="nl-NL" sz="1800" b="0" i="0" u="none" strike="noStrike" kern="1200" cap="none" spc="30" normalizeH="0" baseline="0" noProof="0" dirty="0">
                <a:ln>
                  <a:noFill/>
                </a:ln>
                <a:solidFill>
                  <a:srgbClr val="585858"/>
                </a:solidFill>
                <a:effectLst/>
                <a:uLnTx/>
                <a:uFillTx/>
                <a:latin typeface="Arial"/>
                <a:ea typeface="+mn-ea"/>
                <a:cs typeface="+mn-cs"/>
                <a:sym typeface="Wingdings" panose="05000000000000000000" pitchFamily="2" charset="2"/>
              </a:rPr>
              <a:t>du système (par exemple dans l'enregistrement des résultats, etc.)</a:t>
            </a: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Traçabilité du biologiste clinicien responsable</a:t>
            </a:r>
          </a:p>
        </p:txBody>
      </p:sp>
    </p:spTree>
    <p:extLst>
      <p:ext uri="{BB962C8B-B14F-4D97-AF65-F5344CB8AC3E}">
        <p14:creationId xmlns:p14="http://schemas.microsoft.com/office/powerpoint/2010/main" val="4193362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395FB-18AF-4725-A42B-7BA09F4E2F1C}"/>
              </a:ext>
            </a:extLst>
          </p:cNvPr>
          <p:cNvSpPr>
            <a:spLocks noGrp="1"/>
          </p:cNvSpPr>
          <p:nvPr>
            <p:ph type="title"/>
          </p:nvPr>
        </p:nvSpPr>
        <p:spPr/>
        <p:txBody>
          <a:bodyPr/>
          <a:lstStyle/>
          <a:p>
            <a:r>
              <a:rPr lang="fr-BE" dirty="0"/>
              <a:t>Partage d’informations confidentielles</a:t>
            </a:r>
          </a:p>
        </p:txBody>
      </p:sp>
      <p:grpSp>
        <p:nvGrpSpPr>
          <p:cNvPr id="6" name="Group 5">
            <a:extLst>
              <a:ext uri="{FF2B5EF4-FFF2-40B4-BE49-F238E27FC236}">
                <a16:creationId xmlns:a16="http://schemas.microsoft.com/office/drawing/2014/main" id="{7A7147C7-27D8-46D1-BF9E-FFE840484ECB}"/>
              </a:ext>
            </a:extLst>
          </p:cNvPr>
          <p:cNvGrpSpPr/>
          <p:nvPr/>
        </p:nvGrpSpPr>
        <p:grpSpPr>
          <a:xfrm>
            <a:off x="359400" y="1825625"/>
            <a:ext cx="11473200" cy="2583118"/>
            <a:chOff x="359400" y="1367999"/>
            <a:chExt cx="11473200" cy="2583118"/>
          </a:xfrm>
        </p:grpSpPr>
        <p:sp>
          <p:nvSpPr>
            <p:cNvPr id="7" name="Content Placeholder 1">
              <a:extLst>
                <a:ext uri="{FF2B5EF4-FFF2-40B4-BE49-F238E27FC236}">
                  <a16:creationId xmlns:a16="http://schemas.microsoft.com/office/drawing/2014/main" id="{0A7F6BA9-B6BE-4563-946D-265510EDAC07}"/>
                </a:ext>
              </a:extLst>
            </p:cNvPr>
            <p:cNvSpPr txBox="1">
              <a:spLocks/>
            </p:cNvSpPr>
            <p:nvPr/>
          </p:nvSpPr>
          <p:spPr>
            <a:xfrm>
              <a:off x="359400" y="1367999"/>
              <a:ext cx="11473200" cy="1628953"/>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4.2.2.A </a:t>
              </a:r>
              <a:r>
                <a:rPr kumimoji="0" lang="nl-NL" sz="1800" b="0" i="0" u="none" strike="noStrike" kern="1200" cap="none" spc="30" normalizeH="0" baseline="0" noProof="0" dirty="0">
                  <a:ln>
                    <a:noFill/>
                  </a:ln>
                  <a:solidFill>
                    <a:srgbClr val="585858"/>
                  </a:solidFill>
                  <a:effectLst/>
                  <a:uLnTx/>
                  <a:uFillTx/>
                  <a:latin typeface="Arial"/>
                  <a:ea typeface="+mn-ea"/>
                  <a:cs typeface="+mn-cs"/>
                </a:rPr>
                <a:t>: Si le laboratoire est légalement </a:t>
              </a:r>
              <a:r>
                <a:rPr kumimoji="0" lang="nl-NL" sz="1800" b="1" i="0" u="none" strike="noStrike" kern="1200" cap="none" spc="30" normalizeH="0" baseline="0" noProof="0" dirty="0">
                  <a:ln>
                    <a:noFill/>
                  </a:ln>
                  <a:solidFill>
                    <a:srgbClr val="3AAA35"/>
                  </a:solidFill>
                  <a:effectLst/>
                  <a:uLnTx/>
                  <a:uFillTx/>
                  <a:latin typeface="Arial"/>
                  <a:ea typeface="+mn-ea"/>
                  <a:cs typeface="+mn-cs"/>
                </a:rPr>
                <a:t>tenu </a:t>
              </a:r>
              <a:r>
                <a:rPr kumimoji="0" lang="nl-NL" sz="1800" b="0" i="0" u="none" strike="noStrike" kern="1200" cap="none" spc="30" normalizeH="0" baseline="0" noProof="0" dirty="0">
                  <a:ln>
                    <a:noFill/>
                  </a:ln>
                  <a:solidFill>
                    <a:srgbClr val="585858"/>
                  </a:solidFill>
                  <a:effectLst/>
                  <a:uLnTx/>
                  <a:uFillTx/>
                  <a:latin typeface="Arial"/>
                  <a:ea typeface="+mn-ea"/>
                  <a:cs typeface="+mn-cs"/>
                </a:rPr>
                <a:t>ou contractuellement autorisé à </a:t>
              </a:r>
              <a:r>
                <a:rPr kumimoji="0" lang="nl-NL" sz="1800" b="1" i="0" u="none" strike="noStrike" kern="1200" cap="none" spc="30" normalizeH="0" baseline="0" noProof="0" dirty="0">
                  <a:ln>
                    <a:noFill/>
                  </a:ln>
                  <a:solidFill>
                    <a:srgbClr val="3AAA35"/>
                  </a:solidFill>
                  <a:effectLst/>
                  <a:uLnTx/>
                  <a:uFillTx/>
                  <a:latin typeface="Arial"/>
                  <a:ea typeface="+mn-ea"/>
                  <a:cs typeface="+mn-cs"/>
                </a:rPr>
                <a:t>divulguer des informations confidentielles</a:t>
              </a:r>
              <a:r>
                <a:rPr kumimoji="0" lang="nl-NL" sz="1800" b="0" i="0" u="none" strike="noStrike" kern="1200" cap="none" spc="30" normalizeH="0" baseline="0" noProof="0" dirty="0">
                  <a:ln>
                    <a:noFill/>
                  </a:ln>
                  <a:solidFill>
                    <a:srgbClr val="585858"/>
                  </a:solidFill>
                  <a:effectLst/>
                  <a:uLnTx/>
                  <a:uFillTx/>
                  <a:latin typeface="Arial"/>
                  <a:ea typeface="+mn-ea"/>
                  <a:cs typeface="+mn-cs"/>
                </a:rPr>
                <a:t>, le </a:t>
              </a:r>
              <a:r>
                <a:rPr kumimoji="0" lang="nl-NL" sz="1800" b="1" i="0" u="none" strike="noStrike" kern="1200" cap="none" spc="30" normalizeH="0" baseline="0" noProof="0" dirty="0">
                  <a:ln>
                    <a:noFill/>
                  </a:ln>
                  <a:solidFill>
                    <a:srgbClr val="3AAA35"/>
                  </a:solidFill>
                  <a:effectLst/>
                  <a:uLnTx/>
                  <a:uFillTx/>
                  <a:latin typeface="Arial"/>
                  <a:ea typeface="+mn-ea"/>
                  <a:cs typeface="+mn-cs"/>
                </a:rPr>
                <a:t>patient</a:t>
              </a:r>
              <a:r>
                <a:rPr kumimoji="0" lang="nl-NL" sz="1800" b="0" i="0" u="none" strike="noStrike" kern="1200" cap="none" spc="30" normalizeH="0" baseline="0" noProof="0" dirty="0">
                  <a:ln>
                    <a:noFill/>
                  </a:ln>
                  <a:solidFill>
                    <a:srgbClr val="585858"/>
                  </a:solidFill>
                  <a:effectLst/>
                  <a:uLnTx/>
                  <a:uFillTx/>
                  <a:latin typeface="Arial"/>
                  <a:ea typeface="+mn-ea"/>
                  <a:cs typeface="+mn-cs"/>
                </a:rPr>
                <a:t> concerné doit </a:t>
              </a:r>
              <a:r>
                <a:rPr kumimoji="0" lang="nl-NL" sz="1800" b="1" i="0" u="none" strike="noStrike" kern="1200" cap="none" spc="30" normalizeH="0" baseline="0" noProof="0" dirty="0">
                  <a:ln>
                    <a:noFill/>
                  </a:ln>
                  <a:solidFill>
                    <a:srgbClr val="3AAA35"/>
                  </a:solidFill>
                  <a:effectLst/>
                  <a:uLnTx/>
                  <a:uFillTx/>
                  <a:latin typeface="Arial"/>
                  <a:ea typeface="+mn-ea"/>
                  <a:cs typeface="+mn-cs"/>
                </a:rPr>
                <a:t>être informé </a:t>
              </a:r>
              <a:r>
                <a:rPr kumimoji="0" lang="nl-NL" sz="1800" b="0" i="0" u="none" strike="noStrike" kern="1200" cap="none" spc="30" normalizeH="0" baseline="0" noProof="0" dirty="0">
                  <a:ln>
                    <a:noFill/>
                  </a:ln>
                  <a:solidFill>
                    <a:srgbClr val="585858"/>
                  </a:solidFill>
                  <a:effectLst/>
                  <a:uLnTx/>
                  <a:uFillTx/>
                  <a:latin typeface="Arial"/>
                  <a:ea typeface="+mn-ea"/>
                  <a:cs typeface="+mn-cs"/>
                </a:rPr>
                <a:t>des informations divulguées, sauf si la loi l'interdit. </a:t>
              </a:r>
              <a:endParaRPr kumimoji="0" lang="nl-NL" sz="1800" b="0" i="0" u="none" strike="noStrike" kern="1200" cap="none" spc="30" normalizeH="0" baseline="0" noProof="0" dirty="0">
                <a:ln>
                  <a:noFill/>
                </a:ln>
                <a:solidFill>
                  <a:srgbClr val="000000"/>
                </a:solidFill>
                <a:effectLst/>
                <a:uLnTx/>
                <a:uFillTx/>
                <a:latin typeface="Arial"/>
                <a:ea typeface="+mn-ea"/>
                <a:cs typeface="+mn-cs"/>
              </a:endParaRP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endParaRPr kumimoji="0" lang="nl-NL" sz="1800" b="0" i="0" u="none" strike="noStrike" kern="1200" cap="none" spc="30" normalizeH="0" baseline="0" noProof="0" dirty="0">
                <a:ln>
                  <a:noFill/>
                </a:ln>
                <a:solidFill>
                  <a:srgbClr val="000000"/>
                </a:solidFill>
                <a:effectLst/>
                <a:uLnTx/>
                <a:uFillTx/>
                <a:latin typeface="Arial"/>
                <a:ea typeface="+mn-ea"/>
                <a:cs typeface="+mn-cs"/>
              </a:endParaRPr>
            </a:p>
          </p:txBody>
        </p:sp>
        <p:sp>
          <p:nvSpPr>
            <p:cNvPr id="8" name="Content Placeholder 1">
              <a:extLst>
                <a:ext uri="{FF2B5EF4-FFF2-40B4-BE49-F238E27FC236}">
                  <a16:creationId xmlns:a16="http://schemas.microsoft.com/office/drawing/2014/main" id="{F6C15294-5307-41EB-BAB4-6F75C1CA6EC9}"/>
                </a:ext>
              </a:extLst>
            </p:cNvPr>
            <p:cNvSpPr txBox="1">
              <a:spLocks/>
            </p:cNvSpPr>
            <p:nvPr/>
          </p:nvSpPr>
          <p:spPr>
            <a:xfrm>
              <a:off x="359400" y="2708920"/>
              <a:ext cx="11473200" cy="124219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95B"/>
                  </a:solidFill>
                  <a:effectLst/>
                  <a:uLnTx/>
                  <a:uFillTx/>
                  <a:latin typeface="Arial"/>
                  <a:ea typeface="+mn-ea"/>
                  <a:cs typeface="+mn-cs"/>
                </a:rPr>
                <a:t>ATTENTES CONCRÈTES </a:t>
              </a:r>
              <a:endParaRPr kumimoji="0" lang="nl-BE" sz="2000" b="0" i="0" u="none" strike="noStrike" kern="1200" cap="none" spc="30" normalizeH="0" baseline="0" noProof="0" dirty="0">
                <a:ln>
                  <a:noFill/>
                </a:ln>
                <a:solidFill>
                  <a:srgbClr val="58595B"/>
                </a:solidFill>
                <a:effectLst/>
                <a:uLnTx/>
                <a:uFillTx/>
                <a:latin typeface="Arial"/>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3AAA35"/>
                  </a:solidFill>
                  <a:effectLst/>
                  <a:uLnTx/>
                  <a:uFillTx/>
                  <a:latin typeface="Arial"/>
                  <a:ea typeface="+mn-ea"/>
                  <a:cs typeface="+mn-cs"/>
                </a:rPr>
                <a:t>Mettre les informations à disposition </a:t>
              </a:r>
              <a:r>
                <a:rPr kumimoji="0" lang="nl-NL" sz="1800" b="0" i="0" u="none" strike="noStrike" kern="1200" cap="none" spc="30" normalizeH="0" baseline="0" noProof="0" dirty="0">
                  <a:ln>
                    <a:noFill/>
                  </a:ln>
                  <a:solidFill>
                    <a:srgbClr val="58595B"/>
                  </a:solidFill>
                  <a:effectLst/>
                  <a:uLnTx/>
                  <a:uFillTx/>
                  <a:latin typeface="Arial"/>
                  <a:ea typeface="+mn-ea"/>
                  <a:cs typeface="+mn-cs"/>
                </a:rPr>
                <a:t>via, par exemple, un guide de laboratoire, un site web, etc.</a:t>
              </a:r>
            </a:p>
            <a:p>
              <a:pPr marL="1085850" marR="0" lvl="1" indent="-342900" algn="l"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1" i="0" u="none" strike="noStrike" kern="1200" cap="none" spc="0" normalizeH="0" baseline="0" noProof="0" dirty="0">
                  <a:ln>
                    <a:noFill/>
                  </a:ln>
                  <a:solidFill>
                    <a:srgbClr val="3AAA35"/>
                  </a:solidFill>
                  <a:effectLst/>
                  <a:uLnTx/>
                  <a:uFillTx/>
                  <a:latin typeface="Arial"/>
                  <a:ea typeface="+mn-ea"/>
                  <a:cs typeface="+mn-cs"/>
                  <a:sym typeface="Wingdings" panose="05000000000000000000" pitchFamily="2" charset="2"/>
                </a:rPr>
                <a:t>Quelles informations </a:t>
              </a:r>
              <a:r>
                <a:rPr kumimoji="0" lang="nl-NL" sz="1800" b="0" i="0" u="none" strike="noStrike" kern="1200" cap="none" spc="0" normalizeH="0" baseline="0" noProof="0" dirty="0">
                  <a:ln>
                    <a:noFill/>
                  </a:ln>
                  <a:solidFill>
                    <a:srgbClr val="58595B"/>
                  </a:solidFill>
                  <a:effectLst/>
                  <a:uLnTx/>
                  <a:uFillTx/>
                  <a:latin typeface="Arial"/>
                  <a:ea typeface="+mn-ea"/>
                  <a:cs typeface="+mn-cs"/>
                  <a:sym typeface="Wingdings" panose="05000000000000000000" pitchFamily="2" charset="2"/>
                </a:rPr>
                <a:t>sont partagées ?</a:t>
              </a:r>
            </a:p>
            <a:p>
              <a:pPr marL="1085850" marR="0" lvl="1" indent="-342900" algn="l"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1" i="0" u="none" strike="noStrike" kern="1200" cap="none" spc="0" normalizeH="0" baseline="0" noProof="0" dirty="0">
                  <a:ln>
                    <a:noFill/>
                  </a:ln>
                  <a:solidFill>
                    <a:srgbClr val="3AAA35"/>
                  </a:solidFill>
                  <a:effectLst/>
                  <a:uLnTx/>
                  <a:uFillTx/>
                  <a:latin typeface="Arial"/>
                  <a:ea typeface="+mn-ea"/>
                  <a:cs typeface="+mn-cs"/>
                  <a:sym typeface="Wingdings" panose="05000000000000000000" pitchFamily="2" charset="2"/>
                </a:rPr>
                <a:t>Avec qui </a:t>
              </a:r>
              <a:r>
                <a:rPr kumimoji="0" lang="nl-NL" sz="1800" b="0" i="0" u="none" strike="noStrike" kern="1200" cap="none" spc="0" normalizeH="0" baseline="0" noProof="0" dirty="0">
                  <a:ln>
                    <a:noFill/>
                  </a:ln>
                  <a:solidFill>
                    <a:srgbClr val="58595B"/>
                  </a:solidFill>
                  <a:effectLst/>
                  <a:uLnTx/>
                  <a:uFillTx/>
                  <a:latin typeface="Arial"/>
                  <a:ea typeface="+mn-ea"/>
                  <a:cs typeface="+mn-cs"/>
                  <a:sym typeface="Wingdings" panose="05000000000000000000" pitchFamily="2" charset="2"/>
                </a:rPr>
                <a:t>les informations sont-elles partagées ?</a:t>
              </a:r>
            </a:p>
            <a:p>
              <a:pPr marL="1085850" marR="0" lvl="1" indent="-342900" algn="l"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1" i="0" u="none" strike="noStrike" kern="1200" cap="none" spc="0" normalizeH="0" baseline="0" noProof="0" dirty="0">
                  <a:ln>
                    <a:noFill/>
                  </a:ln>
                  <a:solidFill>
                    <a:srgbClr val="3AAA35"/>
                  </a:solidFill>
                  <a:effectLst/>
                  <a:uLnTx/>
                  <a:uFillTx/>
                  <a:latin typeface="Arial"/>
                  <a:ea typeface="+mn-ea"/>
                  <a:cs typeface="+mn-cs"/>
                  <a:sym typeface="Wingdings" panose="05000000000000000000" pitchFamily="2" charset="2"/>
                </a:rPr>
                <a:t>Pourquoi </a:t>
              </a:r>
              <a:r>
                <a:rPr kumimoji="0" lang="nl-NL" sz="1800" b="0" i="0" u="none" strike="noStrike" kern="1200" cap="none" spc="0" normalizeH="0" baseline="0" noProof="0" dirty="0">
                  <a:ln>
                    <a:noFill/>
                  </a:ln>
                  <a:solidFill>
                    <a:srgbClr val="58595B"/>
                  </a:solidFill>
                  <a:effectLst/>
                  <a:uLnTx/>
                  <a:uFillTx/>
                  <a:latin typeface="Arial"/>
                  <a:ea typeface="+mn-ea"/>
                  <a:cs typeface="+mn-cs"/>
                  <a:sym typeface="Wingdings" panose="05000000000000000000" pitchFamily="2" charset="2"/>
                </a:rPr>
                <a:t>ces informations sont-elles partagées ?</a:t>
              </a:r>
            </a:p>
          </p:txBody>
        </p:sp>
      </p:grpSp>
    </p:spTree>
    <p:extLst>
      <p:ext uri="{BB962C8B-B14F-4D97-AF65-F5344CB8AC3E}">
        <p14:creationId xmlns:p14="http://schemas.microsoft.com/office/powerpoint/2010/main" val="18307517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395FB-18AF-4725-A42B-7BA09F4E2F1C}"/>
              </a:ext>
            </a:extLst>
          </p:cNvPr>
          <p:cNvSpPr>
            <a:spLocks noGrp="1"/>
          </p:cNvSpPr>
          <p:nvPr>
            <p:ph type="title"/>
          </p:nvPr>
        </p:nvSpPr>
        <p:spPr/>
        <p:txBody>
          <a:bodyPr/>
          <a:lstStyle/>
          <a:p>
            <a:r>
              <a:rPr lang="fr-BE" dirty="0"/>
              <a:t>Modifications de fond</a:t>
            </a:r>
          </a:p>
        </p:txBody>
      </p:sp>
      <p:sp>
        <p:nvSpPr>
          <p:cNvPr id="6" name="Rechthoek: afgeronde hoeken 1">
            <a:extLst>
              <a:ext uri="{FF2B5EF4-FFF2-40B4-BE49-F238E27FC236}">
                <a16:creationId xmlns:a16="http://schemas.microsoft.com/office/drawing/2014/main" id="{9E5E20DD-DF51-452C-9633-6329A9527F67}"/>
              </a:ext>
            </a:extLst>
          </p:cNvPr>
          <p:cNvSpPr/>
          <p:nvPr/>
        </p:nvSpPr>
        <p:spPr>
          <a:xfrm>
            <a:off x="3191996" y="2263252"/>
            <a:ext cx="5808008" cy="720080"/>
          </a:xfrm>
          <a:prstGeom prst="roundRect">
            <a:avLst/>
          </a:prstGeom>
          <a:solidFill>
            <a:srgbClr val="58595B"/>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0" i="0" u="none" strike="noStrike" kern="0" cap="none" spc="0" normalizeH="0" baseline="0" noProof="0" dirty="0">
                <a:ln>
                  <a:noFill/>
                </a:ln>
                <a:solidFill>
                  <a:srgbClr val="FFFFFF"/>
                </a:solidFill>
                <a:effectLst/>
                <a:uLnTx/>
                <a:uFillTx/>
                <a:latin typeface="Arial"/>
                <a:ea typeface="+mn-ea"/>
                <a:cs typeface="+mn-cs"/>
              </a:rPr>
              <a:t>Nouveautés dans la directive pratique</a:t>
            </a:r>
          </a:p>
        </p:txBody>
      </p:sp>
      <p:sp>
        <p:nvSpPr>
          <p:cNvPr id="7" name="Rechthoek: afgeronde hoeken 8">
            <a:extLst>
              <a:ext uri="{FF2B5EF4-FFF2-40B4-BE49-F238E27FC236}">
                <a16:creationId xmlns:a16="http://schemas.microsoft.com/office/drawing/2014/main" id="{1A4A0731-8F35-4741-BC5F-736880D1491E}"/>
              </a:ext>
            </a:extLst>
          </p:cNvPr>
          <p:cNvSpPr/>
          <p:nvPr/>
        </p:nvSpPr>
        <p:spPr>
          <a:xfrm>
            <a:off x="3190644" y="3429000"/>
            <a:ext cx="5808008" cy="720080"/>
          </a:xfrm>
          <a:prstGeom prst="roundRect">
            <a:avLst/>
          </a:prstGeom>
          <a:solidFill>
            <a:srgbClr val="3AAA35"/>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0" i="0" u="none" strike="noStrike" kern="0" cap="none" spc="0" normalizeH="0" baseline="0" noProof="0" dirty="0">
                <a:ln>
                  <a:noFill/>
                </a:ln>
                <a:solidFill>
                  <a:srgbClr val="FFFFFF"/>
                </a:solidFill>
                <a:effectLst/>
                <a:uLnTx/>
                <a:uFillTx/>
                <a:latin typeface="Arial"/>
                <a:ea typeface="+mn-ea"/>
                <a:cs typeface="+mn-cs"/>
              </a:rPr>
              <a:t>Clarifications des exigences et de la législation existantes</a:t>
            </a:r>
          </a:p>
        </p:txBody>
      </p:sp>
      <p:sp>
        <p:nvSpPr>
          <p:cNvPr id="8" name="Rechthoek: afgeronde hoeken 10">
            <a:extLst>
              <a:ext uri="{FF2B5EF4-FFF2-40B4-BE49-F238E27FC236}">
                <a16:creationId xmlns:a16="http://schemas.microsoft.com/office/drawing/2014/main" id="{3613D3CD-5BC8-4D3B-83FB-78AC8A811160}"/>
              </a:ext>
            </a:extLst>
          </p:cNvPr>
          <p:cNvSpPr/>
          <p:nvPr/>
        </p:nvSpPr>
        <p:spPr>
          <a:xfrm>
            <a:off x="3190644" y="4594748"/>
            <a:ext cx="5808008" cy="720080"/>
          </a:xfrm>
          <a:prstGeom prst="roundRect">
            <a:avLst/>
          </a:prstGeom>
          <a:solidFill>
            <a:srgbClr val="58595B"/>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0" i="0" u="none" strike="noStrike" kern="0" cap="none" spc="0" normalizeH="0" baseline="0" noProof="0" dirty="0">
                <a:ln>
                  <a:noFill/>
                </a:ln>
                <a:solidFill>
                  <a:srgbClr val="FFFFFF"/>
                </a:solidFill>
                <a:effectLst/>
                <a:uLnTx/>
                <a:uFillTx/>
                <a:latin typeface="Arial"/>
                <a:ea typeface="+mn-ea"/>
                <a:cs typeface="+mn-cs"/>
              </a:rPr>
              <a:t>Reformulations ayant un impact</a:t>
            </a:r>
          </a:p>
        </p:txBody>
      </p:sp>
    </p:spTree>
    <p:extLst>
      <p:ext uri="{BB962C8B-B14F-4D97-AF65-F5344CB8AC3E}">
        <p14:creationId xmlns:p14="http://schemas.microsoft.com/office/powerpoint/2010/main" val="3887848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395FB-18AF-4725-A42B-7BA09F4E2F1C}"/>
              </a:ext>
            </a:extLst>
          </p:cNvPr>
          <p:cNvSpPr>
            <a:spLocks noGrp="1"/>
          </p:cNvSpPr>
          <p:nvPr>
            <p:ph type="title"/>
          </p:nvPr>
        </p:nvSpPr>
        <p:spPr/>
        <p:txBody>
          <a:bodyPr/>
          <a:lstStyle/>
          <a:p>
            <a:r>
              <a:rPr lang="fr-BE" dirty="0"/>
              <a:t>Vérification</a:t>
            </a:r>
          </a:p>
        </p:txBody>
      </p:sp>
      <p:sp>
        <p:nvSpPr>
          <p:cNvPr id="6" name="Content Placeholder 1">
            <a:extLst>
              <a:ext uri="{FF2B5EF4-FFF2-40B4-BE49-F238E27FC236}">
                <a16:creationId xmlns:a16="http://schemas.microsoft.com/office/drawing/2014/main" id="{ABB78C20-A4F0-4B44-AE1B-4323E774BED1}"/>
              </a:ext>
            </a:extLst>
          </p:cNvPr>
          <p:cNvSpPr txBox="1">
            <a:spLocks/>
          </p:cNvSpPr>
          <p:nvPr/>
        </p:nvSpPr>
        <p:spPr>
          <a:xfrm>
            <a:off x="359400" y="1825625"/>
            <a:ext cx="11473200" cy="170277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6.4.3.A </a:t>
            </a:r>
            <a:r>
              <a:rPr kumimoji="0" lang="nl-NL" sz="1800" b="0" i="0" u="none" strike="noStrike" kern="1200" cap="none" spc="30" normalizeH="0" baseline="0" noProof="0" dirty="0">
                <a:ln>
                  <a:noFill/>
                </a:ln>
                <a:solidFill>
                  <a:srgbClr val="585858"/>
                </a:solidFill>
                <a:effectLst/>
                <a:uLnTx/>
                <a:uFillTx/>
                <a:latin typeface="Arial"/>
                <a:ea typeface="+mn-ea"/>
                <a:cs typeface="+mn-cs"/>
              </a:rPr>
              <a:t>: Le laboratoire dispose d'une procédure pour la (re)vérification et la mise en œuvre des </a:t>
            </a:r>
            <a:r>
              <a:rPr kumimoji="0" lang="nl-NL" sz="1800" b="1" i="0" u="none" strike="noStrike" kern="1200" cap="none" spc="30" normalizeH="0" baseline="0" noProof="0" dirty="0">
                <a:ln>
                  <a:noFill/>
                </a:ln>
                <a:solidFill>
                  <a:srgbClr val="3AAA35"/>
                </a:solidFill>
                <a:effectLst/>
                <a:uLnTx/>
                <a:uFillTx/>
                <a:latin typeface="Arial"/>
                <a:ea typeface="+mn-ea"/>
                <a:cs typeface="+mn-cs"/>
              </a:rPr>
              <a:t>appareils</a:t>
            </a:r>
            <a:r>
              <a:rPr kumimoji="0" lang="nl-NL" sz="1800" b="0" i="0" u="none" strike="noStrike" kern="1200" cap="none" spc="30" normalizeH="0" baseline="0" noProof="0" dirty="0">
                <a:ln>
                  <a:noFill/>
                </a:ln>
                <a:solidFill>
                  <a:srgbClr val="585858"/>
                </a:solidFill>
                <a:effectLst/>
                <a:uLnTx/>
                <a:uFillTx/>
                <a:latin typeface="Arial"/>
                <a:ea typeface="+mn-ea"/>
                <a:cs typeface="+mn-cs"/>
              </a:rPr>
              <a:t>. </a:t>
            </a:r>
            <a:endParaRPr kumimoji="0" lang="nl-NL" sz="1800" b="0" i="0" u="none" strike="noStrike" kern="1200" cap="none" spc="30" normalizeH="0" baseline="0" noProof="0" dirty="0">
              <a:ln>
                <a:noFill/>
              </a:ln>
              <a:solidFill>
                <a:srgbClr val="000000"/>
              </a:solidFill>
              <a:effectLst/>
              <a:uLnTx/>
              <a:uFillTx/>
              <a:latin typeface="Arial"/>
              <a:ea typeface="+mn-ea"/>
              <a:cs typeface="+mn-cs"/>
            </a:endParaRPr>
          </a:p>
          <a:p>
            <a:pPr marL="285750" marR="0" lvl="0" indent="-28575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6.4.3.B </a:t>
            </a:r>
            <a:r>
              <a:rPr kumimoji="0" lang="nl-NL" sz="1800" b="0" i="0" u="none" strike="noStrike" kern="1200" cap="none" spc="30" normalizeH="0" baseline="0" noProof="0" dirty="0">
                <a:ln>
                  <a:noFill/>
                </a:ln>
                <a:solidFill>
                  <a:srgbClr val="585858"/>
                </a:solidFill>
                <a:effectLst/>
                <a:uLnTx/>
                <a:uFillTx/>
                <a:latin typeface="Arial"/>
                <a:ea typeface="+mn-ea"/>
                <a:cs typeface="+mn-cs"/>
              </a:rPr>
              <a:t>: Le laboratoire dispose de dossiers de vérification pour tous </a:t>
            </a:r>
            <a:r>
              <a:rPr kumimoji="0" lang="nl-NL" sz="1800" b="1" i="0" u="none" strike="noStrike" kern="1200" cap="none" spc="30" normalizeH="0" baseline="0" noProof="0" dirty="0">
                <a:ln>
                  <a:noFill/>
                </a:ln>
                <a:solidFill>
                  <a:srgbClr val="3AAA35"/>
                </a:solidFill>
                <a:effectLst/>
                <a:uLnTx/>
                <a:uFillTx/>
                <a:latin typeface="Arial"/>
                <a:ea typeface="+mn-ea"/>
                <a:cs typeface="+mn-cs"/>
              </a:rPr>
              <a:t>les équipements critiques</a:t>
            </a:r>
            <a:r>
              <a:rPr kumimoji="0" lang="nl-NL" sz="1800" b="0" i="0" u="none" strike="noStrike" kern="1200" cap="none" spc="30" normalizeH="0" baseline="0" noProof="0" dirty="0">
                <a:ln>
                  <a:noFill/>
                </a:ln>
                <a:solidFill>
                  <a:srgbClr val="585858"/>
                </a:solidFill>
                <a:effectLst/>
                <a:uLnTx/>
                <a:uFillTx/>
                <a:latin typeface="Arial"/>
                <a:ea typeface="+mn-ea"/>
                <a:cs typeface="+mn-cs"/>
              </a:rPr>
              <a:t>. </a:t>
            </a:r>
          </a:p>
          <a:p>
            <a:pPr marL="285750" marR="0" lvl="0" indent="-28575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7.3.2.A </a:t>
            </a:r>
            <a:r>
              <a:rPr kumimoji="0" lang="nl-NL" sz="1800" b="0" i="0" u="none" strike="noStrike" kern="1200" cap="none" spc="30" normalizeH="0" baseline="0" noProof="0" dirty="0">
                <a:ln>
                  <a:noFill/>
                </a:ln>
                <a:solidFill>
                  <a:srgbClr val="585858"/>
                </a:solidFill>
                <a:effectLst/>
                <a:uLnTx/>
                <a:uFillTx/>
                <a:latin typeface="Arial"/>
                <a:ea typeface="+mn-ea"/>
                <a:cs typeface="+mn-cs"/>
              </a:rPr>
              <a:t>: Le laboratoire doit disposer d'une procédure de vérification des </a:t>
            </a:r>
            <a:r>
              <a:rPr kumimoji="0" lang="nl-NL" sz="1800" b="1" i="0" u="none" strike="noStrike" kern="1200" cap="none" spc="30" normalizeH="0" baseline="0" noProof="0" dirty="0">
                <a:ln>
                  <a:noFill/>
                </a:ln>
                <a:solidFill>
                  <a:srgbClr val="3AAA35"/>
                </a:solidFill>
                <a:effectLst/>
                <a:uLnTx/>
                <a:uFillTx/>
                <a:latin typeface="Arial"/>
                <a:ea typeface="+mn-ea"/>
                <a:cs typeface="+mn-cs"/>
              </a:rPr>
              <a:t>méthodes</a:t>
            </a:r>
            <a:r>
              <a:rPr kumimoji="0" lang="nl-NL" sz="1800" b="0" i="0" u="none" strike="noStrike" kern="1200" cap="none" spc="30" normalizeH="0" baseline="0" noProof="0" dirty="0">
                <a:ln>
                  <a:noFill/>
                </a:ln>
                <a:solidFill>
                  <a:srgbClr val="585858"/>
                </a:solidFill>
                <a:effectLst/>
                <a:uLnTx/>
                <a:uFillTx/>
                <a:latin typeface="Arial"/>
                <a:ea typeface="+mn-ea"/>
                <a:cs typeface="+mn-cs"/>
              </a:rPr>
              <a:t>. </a:t>
            </a:r>
            <a:endParaRPr kumimoji="0" lang="nl-NL" sz="1800" b="0" i="0" u="none" strike="noStrike" kern="1200" cap="none" spc="30" normalizeH="0" baseline="0" noProof="0" dirty="0">
              <a:ln>
                <a:noFill/>
              </a:ln>
              <a:solidFill>
                <a:srgbClr val="000000"/>
              </a:solidFill>
              <a:effectLst/>
              <a:uLnTx/>
              <a:uFillTx/>
              <a:latin typeface="Arial"/>
              <a:ea typeface="+mn-ea"/>
              <a:cs typeface="+mn-cs"/>
            </a:endParaRPr>
          </a:p>
          <a:p>
            <a:pPr marL="0" marR="0" lvl="0" indent="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endParaRPr kumimoji="0" lang="nl-NL" sz="1800" b="0" i="0" u="none" strike="noStrike" kern="1200" cap="none" spc="30" normalizeH="0" baseline="0" noProof="0" dirty="0">
              <a:ln>
                <a:noFill/>
              </a:ln>
              <a:solidFill>
                <a:srgbClr val="000000"/>
              </a:solidFill>
              <a:effectLst/>
              <a:uLnTx/>
              <a:uFillTx/>
              <a:latin typeface="Arial"/>
              <a:ea typeface="+mn-ea"/>
              <a:cs typeface="+mn-cs"/>
            </a:endParaRPr>
          </a:p>
        </p:txBody>
      </p:sp>
      <p:sp>
        <p:nvSpPr>
          <p:cNvPr id="7" name="Content Placeholder 1">
            <a:extLst>
              <a:ext uri="{FF2B5EF4-FFF2-40B4-BE49-F238E27FC236}">
                <a16:creationId xmlns:a16="http://schemas.microsoft.com/office/drawing/2014/main" id="{CBC987C4-A7A5-4569-8DEF-FC9672F101D0}"/>
              </a:ext>
            </a:extLst>
          </p:cNvPr>
          <p:cNvSpPr txBox="1">
            <a:spLocks/>
          </p:cNvSpPr>
          <p:nvPr/>
        </p:nvSpPr>
        <p:spPr>
          <a:xfrm>
            <a:off x="359400" y="3742610"/>
            <a:ext cx="11473200" cy="124219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95B"/>
                </a:solidFill>
                <a:effectLst/>
                <a:uLnTx/>
                <a:uFillTx/>
                <a:latin typeface="Arial"/>
                <a:ea typeface="+mn-ea"/>
                <a:cs typeface="+mn-cs"/>
              </a:rPr>
              <a:t>MISE À DISPOSITION DE DIRECTIVES D'APPUI </a:t>
            </a:r>
            <a:endParaRPr kumimoji="0" lang="nl-BE" sz="2000" b="0" i="0" u="none" strike="noStrike" kern="1200" cap="none" spc="30" normalizeH="0" baseline="0" noProof="0" dirty="0">
              <a:ln>
                <a:noFill/>
              </a:ln>
              <a:solidFill>
                <a:srgbClr val="58595B"/>
              </a:solidFill>
              <a:effectLst/>
              <a:uLnTx/>
              <a:uFillTx/>
              <a:latin typeface="Arial"/>
              <a:ea typeface="+mn-ea"/>
              <a:cs typeface="+mn-cs"/>
            </a:endParaRPr>
          </a:p>
          <a:p>
            <a:pPr marL="342900" marR="0" lvl="0" indent="-34290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err="1">
                <a:ln>
                  <a:noFill/>
                </a:ln>
                <a:solidFill>
                  <a:srgbClr val="3AAA35"/>
                </a:solidFill>
                <a:effectLst/>
                <a:uLnTx/>
                <a:uFillTx/>
                <a:latin typeface="Arial"/>
                <a:ea typeface="+mn-ea"/>
                <a:cs typeface="+mn-cs"/>
                <a:sym typeface="Wingdings" panose="05000000000000000000" pitchFamily="2" charset="2"/>
              </a:rPr>
              <a:t>Meilleures pratiques</a:t>
            </a:r>
            <a:r>
              <a:rPr kumimoji="0" lang="nl-NL" sz="1800" b="0" i="0" u="none" strike="noStrike" kern="1200" cap="none" spc="30" normalizeH="0" baseline="0" noProof="0" dirty="0">
                <a:ln>
                  <a:noFill/>
                </a:ln>
                <a:solidFill>
                  <a:srgbClr val="58595B"/>
                </a:solidFill>
                <a:effectLst/>
                <a:uLnTx/>
                <a:uFillTx/>
                <a:latin typeface="Arial"/>
                <a:ea typeface="+mn-ea"/>
                <a:cs typeface="+mn-cs"/>
                <a:sym typeface="Wingdings" panose="05000000000000000000" pitchFamily="2" charset="2"/>
              </a:rPr>
              <a:t> étayées et/ou </a:t>
            </a: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élaborées par un groupe d'experts</a:t>
            </a:r>
          </a:p>
          <a:p>
            <a:pPr marL="342900" marR="0" lvl="0" indent="-34290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0" i="0" u="none" strike="noStrike" kern="1200" cap="none" spc="30" normalizeH="0" baseline="0" noProof="0" dirty="0">
                <a:ln>
                  <a:noFill/>
                </a:ln>
                <a:solidFill>
                  <a:srgbClr val="58595B"/>
                </a:solidFill>
                <a:effectLst/>
                <a:uLnTx/>
                <a:uFillTx/>
                <a:latin typeface="Arial"/>
                <a:ea typeface="+mn-ea"/>
                <a:cs typeface="+mn-cs"/>
                <a:sym typeface="Wingdings" panose="05000000000000000000" pitchFamily="2" charset="2"/>
              </a:rPr>
              <a:t>Sous la responsabilité de la </a:t>
            </a: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Commission de biologie clinique</a:t>
            </a:r>
          </a:p>
          <a:p>
            <a:pPr marL="342900" marR="0" lvl="0" indent="-34290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0" i="0" u="none" strike="noStrike" kern="1200" cap="none" spc="30" normalizeH="0" baseline="0" noProof="0" dirty="0">
                <a:ln>
                  <a:noFill/>
                </a:ln>
                <a:solidFill>
                  <a:srgbClr val="58595B"/>
                </a:solidFill>
                <a:effectLst/>
                <a:uLnTx/>
                <a:uFillTx/>
                <a:latin typeface="Arial"/>
                <a:ea typeface="+mn-ea"/>
                <a:cs typeface="+mn-cs"/>
                <a:sym typeface="Wingdings" panose="05000000000000000000" pitchFamily="2" charset="2"/>
              </a:rPr>
              <a:t>Mise à disposition sur le </a:t>
            </a:r>
            <a:r>
              <a:rPr kumimoji="0" lang="nl-NL" sz="1800" b="1" i="0" u="none" strike="noStrike" kern="1200" cap="none" spc="30" normalizeH="0" baseline="0" noProof="0" dirty="0">
                <a:ln>
                  <a:noFill/>
                </a:ln>
                <a:solidFill>
                  <a:srgbClr val="3AAA35"/>
                </a:solidFill>
                <a:effectLst/>
                <a:uLnTx/>
                <a:uFillTx/>
                <a:latin typeface="Arial"/>
                <a:ea typeface="+mn-ea"/>
                <a:cs typeface="+mn-cs"/>
                <a:sym typeface="Wingdings" panose="05000000000000000000" pitchFamily="2" charset="2"/>
              </a:rPr>
              <a:t>site web de Sciensano</a:t>
            </a:r>
          </a:p>
        </p:txBody>
      </p:sp>
    </p:spTree>
    <p:extLst>
      <p:ext uri="{BB962C8B-B14F-4D97-AF65-F5344CB8AC3E}">
        <p14:creationId xmlns:p14="http://schemas.microsoft.com/office/powerpoint/2010/main" val="2154850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395FB-18AF-4725-A42B-7BA09F4E2F1C}"/>
              </a:ext>
            </a:extLst>
          </p:cNvPr>
          <p:cNvSpPr>
            <a:spLocks noGrp="1"/>
          </p:cNvSpPr>
          <p:nvPr>
            <p:ph type="title"/>
          </p:nvPr>
        </p:nvSpPr>
        <p:spPr/>
        <p:txBody>
          <a:bodyPr/>
          <a:lstStyle/>
          <a:p>
            <a:r>
              <a:rPr lang="fr-BE" dirty="0"/>
              <a:t>Vérification</a:t>
            </a:r>
          </a:p>
        </p:txBody>
      </p:sp>
      <p:pic>
        <p:nvPicPr>
          <p:cNvPr id="5" name="Picture 4">
            <a:extLst>
              <a:ext uri="{FF2B5EF4-FFF2-40B4-BE49-F238E27FC236}">
                <a16:creationId xmlns:a16="http://schemas.microsoft.com/office/drawing/2014/main" id="{07BA1546-2463-4529-8366-B4C76329AC26}"/>
              </a:ext>
            </a:extLst>
          </p:cNvPr>
          <p:cNvPicPr>
            <a:picLocks noChangeAspect="1"/>
          </p:cNvPicPr>
          <p:nvPr/>
        </p:nvPicPr>
        <p:blipFill>
          <a:blip r:embed="rId2"/>
          <a:stretch>
            <a:fillRect/>
          </a:stretch>
        </p:blipFill>
        <p:spPr>
          <a:xfrm>
            <a:off x="838200" y="1825625"/>
            <a:ext cx="9827102" cy="4502875"/>
          </a:xfrm>
          <a:prstGeom prst="rect">
            <a:avLst/>
          </a:prstGeom>
        </p:spPr>
      </p:pic>
    </p:spTree>
    <p:extLst>
      <p:ext uri="{BB962C8B-B14F-4D97-AF65-F5344CB8AC3E}">
        <p14:creationId xmlns:p14="http://schemas.microsoft.com/office/powerpoint/2010/main" val="35972926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395FB-18AF-4725-A42B-7BA09F4E2F1C}"/>
              </a:ext>
            </a:extLst>
          </p:cNvPr>
          <p:cNvSpPr>
            <a:spLocks noGrp="1"/>
          </p:cNvSpPr>
          <p:nvPr>
            <p:ph type="title"/>
          </p:nvPr>
        </p:nvSpPr>
        <p:spPr/>
        <p:txBody>
          <a:bodyPr/>
          <a:lstStyle/>
          <a:p>
            <a:r>
              <a:rPr lang="fr-BE" dirty="0"/>
              <a:t>Vérification</a:t>
            </a:r>
          </a:p>
        </p:txBody>
      </p:sp>
      <p:pic>
        <p:nvPicPr>
          <p:cNvPr id="4" name="Afbeelding 4">
            <a:extLst>
              <a:ext uri="{FF2B5EF4-FFF2-40B4-BE49-F238E27FC236}">
                <a16:creationId xmlns:a16="http://schemas.microsoft.com/office/drawing/2014/main" id="{AB66A158-20B4-47BC-B245-5F1104655C6A}"/>
              </a:ext>
            </a:extLst>
          </p:cNvPr>
          <p:cNvPicPr>
            <a:picLocks noChangeAspect="1"/>
          </p:cNvPicPr>
          <p:nvPr/>
        </p:nvPicPr>
        <p:blipFill>
          <a:blip r:embed="rId2"/>
          <a:stretch>
            <a:fillRect/>
          </a:stretch>
        </p:blipFill>
        <p:spPr>
          <a:xfrm>
            <a:off x="1623646" y="1930667"/>
            <a:ext cx="8831419" cy="4546399"/>
          </a:xfrm>
          <a:prstGeom prst="rect">
            <a:avLst/>
          </a:prstGeom>
        </p:spPr>
      </p:pic>
    </p:spTree>
    <p:extLst>
      <p:ext uri="{BB962C8B-B14F-4D97-AF65-F5344CB8AC3E}">
        <p14:creationId xmlns:p14="http://schemas.microsoft.com/office/powerpoint/2010/main" val="2963425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395FB-18AF-4725-A42B-7BA09F4E2F1C}"/>
              </a:ext>
            </a:extLst>
          </p:cNvPr>
          <p:cNvSpPr>
            <a:spLocks noGrp="1"/>
          </p:cNvSpPr>
          <p:nvPr>
            <p:ph type="title"/>
          </p:nvPr>
        </p:nvSpPr>
        <p:spPr/>
        <p:txBody>
          <a:bodyPr/>
          <a:lstStyle/>
          <a:p>
            <a:r>
              <a:rPr lang="fr-BE" dirty="0"/>
              <a:t>Garantie de résultats lors de l’entretien/des interventions</a:t>
            </a:r>
          </a:p>
        </p:txBody>
      </p:sp>
      <p:sp>
        <p:nvSpPr>
          <p:cNvPr id="5" name="Content Placeholder 1">
            <a:extLst>
              <a:ext uri="{FF2B5EF4-FFF2-40B4-BE49-F238E27FC236}">
                <a16:creationId xmlns:a16="http://schemas.microsoft.com/office/drawing/2014/main" id="{2D7165CB-4F21-46E3-8F85-FF8B86175700}"/>
              </a:ext>
            </a:extLst>
          </p:cNvPr>
          <p:cNvSpPr txBox="1">
            <a:spLocks/>
          </p:cNvSpPr>
          <p:nvPr/>
        </p:nvSpPr>
        <p:spPr>
          <a:xfrm>
            <a:off x="359400" y="2096282"/>
            <a:ext cx="11473200" cy="170277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6.4.5.A </a:t>
            </a:r>
            <a:r>
              <a:rPr kumimoji="0" lang="nl-NL" sz="1800" b="0" i="0" u="none" strike="noStrike" kern="1200" cap="none" spc="30" normalizeH="0" baseline="0" noProof="0" dirty="0">
                <a:ln>
                  <a:noFill/>
                </a:ln>
                <a:solidFill>
                  <a:srgbClr val="585858"/>
                </a:solidFill>
                <a:effectLst/>
                <a:uLnTx/>
                <a:uFillTx/>
                <a:latin typeface="Arial"/>
                <a:ea typeface="+mn-ea"/>
                <a:cs typeface="+mn-cs"/>
              </a:rPr>
              <a:t>: Le laboratoire dispose d'une </a:t>
            </a:r>
            <a:r>
              <a:rPr kumimoji="0" lang="nl-NL" sz="1800" b="1" i="0" u="none" strike="noStrike" kern="1200" cap="none" spc="30" normalizeH="0" baseline="0" noProof="0" dirty="0">
                <a:ln>
                  <a:noFill/>
                </a:ln>
                <a:solidFill>
                  <a:srgbClr val="3AAA35"/>
                </a:solidFill>
                <a:effectLst/>
                <a:uLnTx/>
                <a:uFillTx/>
                <a:latin typeface="Arial"/>
                <a:ea typeface="+mn-ea"/>
                <a:cs typeface="+mn-cs"/>
              </a:rPr>
              <a:t>procédure relative à l'entretien et à la réparation </a:t>
            </a:r>
            <a:r>
              <a:rPr kumimoji="0" lang="nl-NL" sz="1800" b="0" i="0" u="none" strike="noStrike" kern="1200" cap="none" spc="30" normalizeH="0" baseline="0" noProof="0" dirty="0">
                <a:ln>
                  <a:noFill/>
                </a:ln>
                <a:solidFill>
                  <a:srgbClr val="585858"/>
                </a:solidFill>
                <a:effectLst/>
                <a:uLnTx/>
                <a:uFillTx/>
                <a:latin typeface="Arial"/>
                <a:ea typeface="+mn-ea"/>
                <a:cs typeface="+mn-cs"/>
              </a:rPr>
              <a:t>des équipements. </a:t>
            </a:r>
            <a:endParaRPr kumimoji="0" lang="nl-NL" sz="1800" b="0" i="0" u="none" strike="noStrike" kern="1200" cap="none" spc="30" normalizeH="0" baseline="0" noProof="0" dirty="0">
              <a:ln>
                <a:noFill/>
              </a:ln>
              <a:solidFill>
                <a:srgbClr val="000000"/>
              </a:solidFill>
              <a:effectLst/>
              <a:uLnTx/>
              <a:uFillTx/>
              <a:latin typeface="Arial"/>
              <a:ea typeface="+mn-ea"/>
              <a:cs typeface="+mn-cs"/>
            </a:endParaRPr>
          </a:p>
          <a:p>
            <a:pPr marL="1028700" marR="0" lvl="1" indent="-285750" algn="just"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0" i="0" u="none" strike="noStrike" kern="1200" cap="none" spc="0" normalizeH="0" baseline="0" noProof="0" dirty="0">
                <a:ln>
                  <a:noFill/>
                </a:ln>
                <a:solidFill>
                  <a:srgbClr val="585858"/>
                </a:solidFill>
                <a:effectLst/>
                <a:uLnTx/>
                <a:uFillTx/>
                <a:latin typeface="Arial"/>
                <a:ea typeface="+mn-ea"/>
                <a:cs typeface="+mn-cs"/>
              </a:rPr>
              <a:t>Dans la mesure où la maintenance et/ou les interventions peuvent avoir une influence sur les performances techniques de l'équipement, (1) le bon fonctionnement de l'équipement doit être</a:t>
            </a:r>
            <a:r>
              <a:rPr kumimoji="0" lang="nl-NL" sz="1800" b="1" i="0" u="none" strike="noStrike" kern="1200" cap="none" spc="0" normalizeH="0" baseline="0" noProof="0" dirty="0">
                <a:ln>
                  <a:noFill/>
                </a:ln>
                <a:solidFill>
                  <a:srgbClr val="3AAA35"/>
                </a:solidFill>
                <a:effectLst/>
                <a:uLnTx/>
                <a:uFillTx/>
                <a:latin typeface="Arial"/>
                <a:ea typeface="+mn-ea"/>
                <a:cs typeface="+mn-cs"/>
              </a:rPr>
              <a:t> vérifié après la maintenance/l'intervention </a:t>
            </a:r>
            <a:r>
              <a:rPr kumimoji="0" lang="nl-NL" sz="1800" b="0" i="0" u="none" strike="noStrike" kern="1200" cap="none" spc="0" normalizeH="0" baseline="0" noProof="0" dirty="0">
                <a:ln>
                  <a:noFill/>
                </a:ln>
                <a:solidFill>
                  <a:srgbClr val="585858"/>
                </a:solidFill>
                <a:effectLst/>
                <a:uLnTx/>
                <a:uFillTx/>
                <a:latin typeface="Arial"/>
                <a:ea typeface="+mn-ea"/>
                <a:cs typeface="+mn-cs"/>
              </a:rPr>
              <a:t>sur la base d'un contrôle qualité interne et (2) les </a:t>
            </a:r>
            <a:r>
              <a:rPr kumimoji="0" lang="nl-NL" sz="1800" b="1" i="0" u="none" strike="noStrike" kern="1200" cap="none" spc="0" normalizeH="0" baseline="0" noProof="0" dirty="0">
                <a:ln>
                  <a:noFill/>
                </a:ln>
                <a:solidFill>
                  <a:srgbClr val="3AAA35"/>
                </a:solidFill>
                <a:effectLst/>
                <a:uLnTx/>
                <a:uFillTx/>
                <a:latin typeface="Arial"/>
                <a:ea typeface="+mn-ea"/>
                <a:cs typeface="+mn-cs"/>
              </a:rPr>
              <a:t>résultats des patients</a:t>
            </a:r>
            <a:r>
              <a:rPr kumimoji="0" lang="nl-NL" sz="1800" b="0" i="0" u="none" strike="noStrike" kern="1200" cap="none" spc="0" normalizeH="0" baseline="0" noProof="0" dirty="0">
                <a:ln>
                  <a:noFill/>
                </a:ln>
                <a:solidFill>
                  <a:srgbClr val="585858"/>
                </a:solidFill>
                <a:effectLst/>
                <a:uLnTx/>
                <a:uFillTx/>
                <a:latin typeface="Arial"/>
                <a:ea typeface="+mn-ea"/>
                <a:cs typeface="+mn-cs"/>
              </a:rPr>
              <a:t> doivent </a:t>
            </a:r>
            <a:r>
              <a:rPr kumimoji="0" lang="nl-NL" sz="1800" b="1" i="0" u="none" strike="noStrike" kern="1200" cap="none" spc="0" normalizeH="0" baseline="0" noProof="0" dirty="0">
                <a:ln>
                  <a:noFill/>
                </a:ln>
                <a:solidFill>
                  <a:srgbClr val="3AAA35"/>
                </a:solidFill>
                <a:effectLst/>
                <a:uLnTx/>
                <a:uFillTx/>
                <a:latin typeface="Arial"/>
                <a:ea typeface="+mn-ea"/>
                <a:cs typeface="+mn-cs"/>
              </a:rPr>
              <a:t>être garantis avant la maintenance/l'intervention </a:t>
            </a:r>
            <a:r>
              <a:rPr kumimoji="0" lang="nl-NL" sz="1800" b="0" i="0" u="none" strike="noStrike" kern="1200" cap="none" spc="0" normalizeH="0" baseline="0" noProof="0" dirty="0">
                <a:ln>
                  <a:noFill/>
                </a:ln>
                <a:solidFill>
                  <a:srgbClr val="585858"/>
                </a:solidFill>
                <a:effectLst/>
                <a:uLnTx/>
                <a:uFillTx/>
                <a:latin typeface="Arial"/>
                <a:ea typeface="+mn-ea"/>
                <a:cs typeface="+mn-cs"/>
              </a:rPr>
              <a:t>sur la base d'un contrôle qualité interne final et/ou d'une réévaluation des échantillons des patients selon un échantillonnage aléatoire. </a:t>
            </a:r>
            <a:endParaRPr kumimoji="0" lang="nl-NL"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37651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FD4B406-7806-48B7-A5D5-D5F404582DC7}"/>
              </a:ext>
            </a:extLst>
          </p:cNvPr>
          <p:cNvSpPr>
            <a:spLocks noGrp="1"/>
          </p:cNvSpPr>
          <p:nvPr>
            <p:ph type="title"/>
          </p:nvPr>
        </p:nvSpPr>
        <p:spPr>
          <a:xfrm>
            <a:off x="1001895" y="3013868"/>
            <a:ext cx="10188209" cy="830264"/>
          </a:xfrm>
        </p:spPr>
        <p:txBody>
          <a:bodyPr/>
          <a:lstStyle/>
          <a:p>
            <a:pPr algn="ctr"/>
            <a:r>
              <a:rPr lang="nl-BE" dirty="0"/>
              <a:t>VERSION 2017  </a:t>
            </a:r>
            <a:r>
              <a:rPr lang="nl-BE" dirty="0">
                <a:sym typeface="Wingdings" panose="05000000000000000000" pitchFamily="2" charset="2"/>
              </a:rPr>
              <a:t></a:t>
            </a:r>
            <a:r>
              <a:rPr lang="nl-BE" dirty="0"/>
              <a:t>  VERSION 2025</a:t>
            </a:r>
          </a:p>
        </p:txBody>
      </p:sp>
    </p:spTree>
    <p:extLst>
      <p:ext uri="{BB962C8B-B14F-4D97-AF65-F5344CB8AC3E}">
        <p14:creationId xmlns:p14="http://schemas.microsoft.com/office/powerpoint/2010/main" val="14492487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395FB-18AF-4725-A42B-7BA09F4E2F1C}"/>
              </a:ext>
            </a:extLst>
          </p:cNvPr>
          <p:cNvSpPr>
            <a:spLocks noGrp="1"/>
          </p:cNvSpPr>
          <p:nvPr>
            <p:ph type="title"/>
          </p:nvPr>
        </p:nvSpPr>
        <p:spPr/>
        <p:txBody>
          <a:bodyPr/>
          <a:lstStyle/>
          <a:p>
            <a:r>
              <a:rPr lang="fr-BE" dirty="0"/>
              <a:t>Fréquence des contrôles qualité internes</a:t>
            </a:r>
          </a:p>
        </p:txBody>
      </p:sp>
      <p:sp>
        <p:nvSpPr>
          <p:cNvPr id="4" name="Content Placeholder 1">
            <a:extLst>
              <a:ext uri="{FF2B5EF4-FFF2-40B4-BE49-F238E27FC236}">
                <a16:creationId xmlns:a16="http://schemas.microsoft.com/office/drawing/2014/main" id="{178D628A-802D-4B83-BB25-CFCCA6CEC8CA}"/>
              </a:ext>
            </a:extLst>
          </p:cNvPr>
          <p:cNvSpPr txBox="1">
            <a:spLocks/>
          </p:cNvSpPr>
          <p:nvPr/>
        </p:nvSpPr>
        <p:spPr>
          <a:xfrm>
            <a:off x="359400" y="1825625"/>
            <a:ext cx="11473200" cy="170277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7.3.7.2.A </a:t>
            </a:r>
            <a:r>
              <a:rPr kumimoji="0" lang="nl-NL" sz="1800" b="0" i="0" u="none" strike="noStrike" kern="1200" cap="none" spc="30" normalizeH="0" baseline="0" noProof="0" dirty="0">
                <a:ln>
                  <a:noFill/>
                </a:ln>
                <a:solidFill>
                  <a:srgbClr val="585858"/>
                </a:solidFill>
                <a:effectLst/>
                <a:uLnTx/>
                <a:uFillTx/>
                <a:latin typeface="Arial"/>
                <a:ea typeface="+mn-ea"/>
                <a:cs typeface="+mn-cs"/>
              </a:rPr>
              <a:t>: Le laboratoire dispose d'une procédure de </a:t>
            </a:r>
            <a:r>
              <a:rPr kumimoji="0" lang="nl-NL" sz="1800" b="1" i="0" u="none" strike="noStrike" kern="1200" cap="none" spc="30" normalizeH="0" baseline="0" noProof="0" dirty="0">
                <a:ln>
                  <a:noFill/>
                </a:ln>
                <a:solidFill>
                  <a:srgbClr val="3AAA35"/>
                </a:solidFill>
                <a:effectLst/>
                <a:uLnTx/>
                <a:uFillTx/>
                <a:latin typeface="Arial"/>
                <a:ea typeface="+mn-ea"/>
                <a:cs typeface="+mn-cs"/>
              </a:rPr>
              <a:t>contrôle qualité interne </a:t>
            </a:r>
            <a:r>
              <a:rPr kumimoji="0" lang="nl-NL" sz="1800" b="0" i="0" u="none" strike="noStrike" kern="1200" cap="none" spc="30" normalizeH="0" baseline="0" noProof="0" dirty="0">
                <a:ln>
                  <a:noFill/>
                </a:ln>
                <a:solidFill>
                  <a:srgbClr val="585858"/>
                </a:solidFill>
                <a:effectLst/>
                <a:uLnTx/>
                <a:uFillTx/>
                <a:latin typeface="Arial"/>
                <a:ea typeface="+mn-ea"/>
                <a:cs typeface="+mn-cs"/>
              </a:rPr>
              <a:t>qui surveille la validité des </a:t>
            </a:r>
            <a:r>
              <a:rPr kumimoji="0" lang="nl-NL" sz="1800" b="0" i="0" u="none" strike="noStrike" kern="1200" cap="none" spc="30" normalizeH="0" baseline="0" noProof="0" dirty="0" err="1">
                <a:ln>
                  <a:noFill/>
                </a:ln>
                <a:solidFill>
                  <a:srgbClr val="585858"/>
                </a:solidFill>
                <a:effectLst/>
                <a:uLnTx/>
                <a:uFillTx/>
                <a:latin typeface="Arial"/>
                <a:ea typeface="+mn-ea"/>
                <a:cs typeface="+mn-cs"/>
              </a:rPr>
              <a:t>résultats</a:t>
            </a:r>
            <a:r>
              <a:rPr kumimoji="0" lang="nl-NL" sz="1800" b="0" i="0" u="none" strike="noStrike" kern="1200" cap="none" spc="30" normalizeH="0" baseline="0" noProof="0" dirty="0">
                <a:ln>
                  <a:noFill/>
                </a:ln>
                <a:solidFill>
                  <a:srgbClr val="585858"/>
                </a:solidFill>
                <a:effectLst/>
                <a:uLnTx/>
                <a:uFillTx/>
                <a:latin typeface="Arial"/>
                <a:ea typeface="+mn-ea"/>
                <a:cs typeface="+mn-cs"/>
              </a:rPr>
              <a:t> de </a:t>
            </a:r>
            <a:r>
              <a:rPr kumimoji="0" lang="nl-NL" sz="1800" b="0" i="0" u="none" strike="noStrike" kern="1200" cap="none" spc="30" normalizeH="0" baseline="0" noProof="0" dirty="0" err="1">
                <a:ln>
                  <a:noFill/>
                </a:ln>
                <a:solidFill>
                  <a:srgbClr val="585858"/>
                </a:solidFill>
                <a:effectLst/>
                <a:uLnTx/>
                <a:uFillTx/>
                <a:latin typeface="Arial"/>
                <a:ea typeface="+mn-ea"/>
                <a:cs typeface="+mn-cs"/>
              </a:rPr>
              <a:t>l’examen</a:t>
            </a:r>
            <a:r>
              <a:rPr kumimoji="0" lang="nl-NL" sz="1800" b="0" i="0" u="none" strike="noStrike" kern="1200" cap="none" spc="30" normalizeH="0" baseline="0" noProof="0" dirty="0">
                <a:ln>
                  <a:noFill/>
                </a:ln>
                <a:solidFill>
                  <a:srgbClr val="585858"/>
                </a:solidFill>
                <a:effectLst/>
                <a:uLnTx/>
                <a:uFillTx/>
                <a:latin typeface="Arial"/>
                <a:ea typeface="+mn-ea"/>
                <a:cs typeface="+mn-cs"/>
              </a:rPr>
              <a:t>.</a:t>
            </a:r>
          </a:p>
          <a:p>
            <a:pPr marL="1028700" marR="0" lvl="1" indent="-285750" algn="just"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0" i="0" u="none" strike="noStrike" kern="1200" cap="none" spc="0" normalizeH="0" baseline="0" noProof="0" dirty="0">
                <a:ln>
                  <a:noFill/>
                </a:ln>
                <a:solidFill>
                  <a:srgbClr val="585858"/>
                </a:solidFill>
                <a:effectLst/>
                <a:uLnTx/>
                <a:uFillTx/>
                <a:latin typeface="Arial"/>
                <a:ea typeface="+mn-ea"/>
                <a:cs typeface="+mn-cs"/>
              </a:rPr>
              <a:t>Les contrôles de qualité doivent être effectués à une </a:t>
            </a:r>
            <a:r>
              <a:rPr kumimoji="0" lang="nl-NL" sz="1800" b="1" i="0" u="none" strike="noStrike" kern="1200" cap="none" spc="0" normalizeH="0" baseline="0" noProof="0" dirty="0">
                <a:ln>
                  <a:noFill/>
                </a:ln>
                <a:solidFill>
                  <a:srgbClr val="3AAA35"/>
                </a:solidFill>
                <a:effectLst/>
                <a:uLnTx/>
                <a:uFillTx/>
                <a:latin typeface="Arial"/>
                <a:ea typeface="+mn-ea"/>
                <a:cs typeface="+mn-cs"/>
              </a:rPr>
              <a:t>fréquence </a:t>
            </a:r>
            <a:r>
              <a:rPr kumimoji="0" lang="nl-NL" sz="1800" b="0" i="0" u="none" strike="noStrike" kern="1200" cap="none" spc="0" normalizeH="0" baseline="0" noProof="0" dirty="0">
                <a:ln>
                  <a:noFill/>
                </a:ln>
                <a:solidFill>
                  <a:srgbClr val="585858"/>
                </a:solidFill>
                <a:effectLst/>
                <a:uLnTx/>
                <a:uFillTx/>
                <a:latin typeface="Arial"/>
                <a:ea typeface="+mn-ea"/>
                <a:cs typeface="+mn-cs"/>
              </a:rPr>
              <a:t>basée sur la </a:t>
            </a:r>
            <a:r>
              <a:rPr kumimoji="0" lang="nl-NL" sz="1800" b="1" i="0" u="none" strike="noStrike" kern="1200" cap="none" spc="0" normalizeH="0" baseline="0" noProof="0" dirty="0">
                <a:ln>
                  <a:noFill/>
                </a:ln>
                <a:solidFill>
                  <a:srgbClr val="3AAA35"/>
                </a:solidFill>
                <a:effectLst/>
                <a:uLnTx/>
                <a:uFillTx/>
                <a:latin typeface="Arial"/>
                <a:ea typeface="+mn-ea"/>
                <a:cs typeface="+mn-cs"/>
              </a:rPr>
              <a:t>stabilité et la robustesse </a:t>
            </a:r>
            <a:r>
              <a:rPr kumimoji="0" lang="nl-NL" sz="1800" b="0" i="0" u="none" strike="noStrike" kern="1200" cap="none" spc="0" normalizeH="0" baseline="0" noProof="0" dirty="0">
                <a:ln>
                  <a:noFill/>
                </a:ln>
                <a:solidFill>
                  <a:srgbClr val="585858"/>
                </a:solidFill>
                <a:effectLst/>
                <a:uLnTx/>
                <a:uFillTx/>
                <a:latin typeface="Arial"/>
                <a:ea typeface="+mn-ea"/>
                <a:cs typeface="+mn-cs"/>
              </a:rPr>
              <a:t>de la méthode d'examen et sur le </a:t>
            </a:r>
            <a:r>
              <a:rPr kumimoji="0" lang="nl-NL" sz="1800" b="1" i="0" u="none" strike="noStrike" kern="1200" cap="none" spc="0" normalizeH="0" baseline="0" noProof="0" dirty="0">
                <a:ln>
                  <a:noFill/>
                </a:ln>
                <a:solidFill>
                  <a:srgbClr val="3AAA35"/>
                </a:solidFill>
                <a:effectLst/>
                <a:uLnTx/>
                <a:uFillTx/>
                <a:latin typeface="Arial"/>
                <a:ea typeface="+mn-ea"/>
                <a:cs typeface="+mn-cs"/>
              </a:rPr>
              <a:t>risque de préjudice pour le patient en cas de résultat incorrect</a:t>
            </a:r>
            <a:r>
              <a:rPr kumimoji="0" lang="nl-NL" sz="1800" b="0" i="0" u="none" strike="noStrike" kern="1200" cap="none" spc="0" normalizeH="0" baseline="0" noProof="0" dirty="0">
                <a:ln>
                  <a:noFill/>
                </a:ln>
                <a:solidFill>
                  <a:srgbClr val="585858"/>
                </a:solidFill>
                <a:effectLst/>
                <a:uLnTx/>
                <a:uFillTx/>
                <a:latin typeface="Arial"/>
                <a:ea typeface="+mn-ea"/>
                <a:cs typeface="+mn-cs"/>
              </a:rPr>
              <a:t>.</a:t>
            </a:r>
          </a:p>
        </p:txBody>
      </p:sp>
    </p:spTree>
    <p:extLst>
      <p:ext uri="{BB962C8B-B14F-4D97-AF65-F5344CB8AC3E}">
        <p14:creationId xmlns:p14="http://schemas.microsoft.com/office/powerpoint/2010/main" val="2922826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395FB-18AF-4725-A42B-7BA09F4E2F1C}"/>
              </a:ext>
            </a:extLst>
          </p:cNvPr>
          <p:cNvSpPr>
            <a:spLocks noGrp="1"/>
          </p:cNvSpPr>
          <p:nvPr>
            <p:ph type="title"/>
          </p:nvPr>
        </p:nvSpPr>
        <p:spPr/>
        <p:txBody>
          <a:bodyPr/>
          <a:lstStyle/>
          <a:p>
            <a:r>
              <a:rPr lang="fr-BE" dirty="0"/>
              <a:t>Présence d’un biologiste clinicien</a:t>
            </a:r>
          </a:p>
        </p:txBody>
      </p:sp>
      <p:sp>
        <p:nvSpPr>
          <p:cNvPr id="5" name="Content Placeholder 1">
            <a:extLst>
              <a:ext uri="{FF2B5EF4-FFF2-40B4-BE49-F238E27FC236}">
                <a16:creationId xmlns:a16="http://schemas.microsoft.com/office/drawing/2014/main" id="{DD2CC3BD-A26C-4346-B37A-053EA140BA0A}"/>
              </a:ext>
            </a:extLst>
          </p:cNvPr>
          <p:cNvSpPr txBox="1">
            <a:spLocks/>
          </p:cNvSpPr>
          <p:nvPr/>
        </p:nvSpPr>
        <p:spPr>
          <a:xfrm>
            <a:off x="359400" y="1825625"/>
            <a:ext cx="11473200" cy="170277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5.2.2.D </a:t>
            </a:r>
            <a:r>
              <a:rPr kumimoji="0" lang="nl-NL" sz="1800" b="0" i="0" u="none" strike="noStrike" kern="1200" cap="none" spc="30" normalizeH="0" baseline="0" noProof="0" dirty="0">
                <a:ln>
                  <a:noFill/>
                </a:ln>
                <a:solidFill>
                  <a:srgbClr val="585858"/>
                </a:solidFill>
                <a:effectLst/>
                <a:uLnTx/>
                <a:uFillTx/>
                <a:latin typeface="Arial"/>
                <a:ea typeface="+mn-ea"/>
                <a:cs typeface="+mn-cs"/>
              </a:rPr>
              <a:t>: Un planning des services et des gardes des biologistes cliniques doit être établi, tant pour le laboratoire central que pour chaque centre d'activités, et être mis à la disposition de tous les membres du personnel. </a:t>
            </a:r>
          </a:p>
          <a:p>
            <a:pPr marL="1028700" marR="0" lvl="1" indent="-285750" algn="just"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0" i="0" u="none" strike="noStrike" kern="1200" cap="none" spc="0" normalizeH="0" baseline="0" noProof="0" dirty="0">
                <a:ln>
                  <a:noFill/>
                </a:ln>
                <a:solidFill>
                  <a:srgbClr val="585858"/>
                </a:solidFill>
                <a:effectLst/>
                <a:uLnTx/>
                <a:uFillTx/>
                <a:latin typeface="Arial"/>
                <a:ea typeface="+mn-ea"/>
                <a:cs typeface="+mn-cs"/>
              </a:rPr>
              <a:t>Pendant les </a:t>
            </a:r>
            <a:r>
              <a:rPr kumimoji="0" lang="nl-NL" sz="1800" b="1" i="0" u="none" strike="noStrike" kern="1200" cap="none" spc="0" normalizeH="0" baseline="0" noProof="0" dirty="0">
                <a:ln>
                  <a:noFill/>
                </a:ln>
                <a:solidFill>
                  <a:srgbClr val="3AAA35"/>
                </a:solidFill>
                <a:effectLst/>
                <a:uLnTx/>
                <a:uFillTx/>
                <a:latin typeface="Arial"/>
                <a:ea typeface="+mn-ea"/>
                <a:cs typeface="+mn-cs"/>
              </a:rPr>
              <a:t>heures normales </a:t>
            </a:r>
            <a:r>
              <a:rPr kumimoji="0" lang="nl-NL" sz="1800" b="0" i="0" u="none" strike="noStrike" kern="1200" cap="none" spc="0" normalizeH="0" baseline="0" noProof="0" dirty="0">
                <a:ln>
                  <a:noFill/>
                </a:ln>
                <a:solidFill>
                  <a:srgbClr val="585858"/>
                </a:solidFill>
                <a:effectLst/>
                <a:uLnTx/>
                <a:uFillTx/>
                <a:latin typeface="Arial"/>
                <a:ea typeface="+mn-ea"/>
                <a:cs typeface="+mn-cs"/>
              </a:rPr>
              <a:t>de travail du laboratoire, un </a:t>
            </a:r>
            <a:r>
              <a:rPr kumimoji="0" lang="nl-NL" sz="1800" b="1" i="0" u="none" strike="noStrike" kern="1200" cap="none" spc="0" normalizeH="0" baseline="0" noProof="0" dirty="0">
                <a:ln>
                  <a:noFill/>
                </a:ln>
                <a:solidFill>
                  <a:srgbClr val="3AAA35"/>
                </a:solidFill>
                <a:effectLst/>
                <a:uLnTx/>
                <a:uFillTx/>
                <a:latin typeface="Arial"/>
                <a:ea typeface="+mn-ea"/>
                <a:cs typeface="+mn-cs"/>
              </a:rPr>
              <a:t>biologiste clinicien</a:t>
            </a:r>
            <a:r>
              <a:rPr kumimoji="0" lang="nl-NL" sz="1800" b="0" i="0" u="none" strike="noStrike" kern="1200" cap="none" spc="0" normalizeH="0" baseline="0" noProof="0" dirty="0">
                <a:ln>
                  <a:noFill/>
                </a:ln>
                <a:solidFill>
                  <a:srgbClr val="585858"/>
                </a:solidFill>
                <a:effectLst/>
                <a:uLnTx/>
                <a:uFillTx/>
                <a:latin typeface="Arial"/>
                <a:ea typeface="+mn-ea"/>
                <a:cs typeface="+mn-cs"/>
              </a:rPr>
              <a:t> doit être</a:t>
            </a:r>
            <a:r>
              <a:rPr kumimoji="0" lang="nl-NL" sz="1800" b="1" i="0" u="none" strike="noStrike" kern="1200" cap="none" spc="0" normalizeH="0" baseline="0" noProof="0" dirty="0">
                <a:ln>
                  <a:noFill/>
                </a:ln>
                <a:solidFill>
                  <a:srgbClr val="3AAA35"/>
                </a:solidFill>
                <a:effectLst/>
                <a:uLnTx/>
                <a:uFillTx/>
                <a:latin typeface="Arial"/>
                <a:ea typeface="+mn-ea"/>
                <a:cs typeface="+mn-cs"/>
              </a:rPr>
              <a:t> présent </a:t>
            </a:r>
            <a:r>
              <a:rPr kumimoji="0" lang="nl-NL" sz="1800" b="0" i="0" u="none" strike="noStrike" kern="1200" cap="none" spc="0" normalizeH="0" baseline="0" noProof="0" dirty="0">
                <a:ln>
                  <a:noFill/>
                </a:ln>
                <a:solidFill>
                  <a:srgbClr val="585858"/>
                </a:solidFill>
                <a:effectLst/>
                <a:uLnTx/>
                <a:uFillTx/>
                <a:latin typeface="Arial"/>
                <a:ea typeface="+mn-ea"/>
                <a:cs typeface="+mn-cs"/>
              </a:rPr>
              <a:t>dans le laboratoire. Si le laboratoire compte plusieurs centres d'activités, cette règle s'applique à chaque centre </a:t>
            </a:r>
            <a:r>
              <a:rPr kumimoji="0" lang="nl-NL" sz="1800" b="0" i="0" u="none" strike="noStrike" kern="1200" cap="none" spc="0" normalizeH="0" baseline="0" noProof="0" dirty="0" err="1">
                <a:ln>
                  <a:noFill/>
                </a:ln>
                <a:solidFill>
                  <a:srgbClr val="585858"/>
                </a:solidFill>
                <a:effectLst/>
                <a:uLnTx/>
                <a:uFillTx/>
                <a:latin typeface="Arial"/>
                <a:ea typeface="+mn-ea"/>
                <a:cs typeface="+mn-cs"/>
              </a:rPr>
              <a:t>d'activités</a:t>
            </a:r>
            <a:r>
              <a:rPr kumimoji="0" lang="nl-NL" sz="1800" b="0" i="0" u="none" strike="noStrike" kern="1200" cap="none" spc="0" normalizeH="0" baseline="0" noProof="0" dirty="0">
                <a:ln>
                  <a:noFill/>
                </a:ln>
                <a:solidFill>
                  <a:srgbClr val="585858"/>
                </a:solidFill>
                <a:effectLst/>
                <a:uLnTx/>
                <a:uFillTx/>
                <a:latin typeface="Arial"/>
                <a:ea typeface="+mn-ea"/>
                <a:cs typeface="+mn-cs"/>
              </a:rPr>
              <a:t>. </a:t>
            </a:r>
          </a:p>
          <a:p>
            <a:pPr marL="1143000" marR="0" lvl="2" indent="0" algn="just" defTabSz="914400" rtl="0" eaLnBrk="1" fontAlgn="auto" latinLnBrk="0" hangingPunct="1">
              <a:lnSpc>
                <a:spcPct val="100000"/>
              </a:lnSpc>
              <a:spcBef>
                <a:spcPct val="20000"/>
              </a:spcBef>
              <a:spcAft>
                <a:spcPts val="0"/>
              </a:spcAft>
              <a:buClrTx/>
              <a:buSzTx/>
              <a:buFont typeface="Arial" panose="020B0604020202020204" pitchFamily="34" charset="0"/>
              <a:buNone/>
              <a:tabLst>
                <a:tab pos="1797050" algn="l"/>
              </a:tabLst>
              <a:defRPr/>
            </a:pPr>
            <a:r>
              <a:rPr kumimoji="0" lang="nl-NL" sz="1800" b="0" i="0" u="none" strike="noStrike" kern="1200" cap="none" spc="0" normalizeH="0" baseline="0" noProof="0" dirty="0">
                <a:ln>
                  <a:noFill/>
                </a:ln>
                <a:solidFill>
                  <a:srgbClr val="585858"/>
                </a:solidFill>
                <a:effectLst/>
                <a:uLnTx/>
                <a:uFillTx/>
                <a:latin typeface="Arial"/>
                <a:ea typeface="+mn-ea"/>
                <a:cs typeface="+mn-cs"/>
              </a:rPr>
              <a:t>Pour </a:t>
            </a:r>
            <a:r>
              <a:rPr kumimoji="0" lang="nl-NL" sz="1800" b="1" i="0" u="none" strike="noStrike" kern="1200" cap="none" spc="0" normalizeH="0" baseline="0" noProof="0" dirty="0">
                <a:ln>
                  <a:noFill/>
                </a:ln>
                <a:solidFill>
                  <a:srgbClr val="3AAA35"/>
                </a:solidFill>
                <a:effectLst/>
                <a:uLnTx/>
                <a:uFillTx/>
                <a:latin typeface="Arial"/>
                <a:ea typeface="+mn-ea"/>
                <a:cs typeface="+mn-cs"/>
              </a:rPr>
              <a:t>les centres d'activités à activité limitée</a:t>
            </a:r>
            <a:r>
              <a:rPr kumimoji="0" lang="nl-NL" sz="1800" b="0" i="0" u="none" strike="noStrike" kern="1200" cap="none" spc="0" normalizeH="0" baseline="0" noProof="0" dirty="0">
                <a:ln>
                  <a:noFill/>
                </a:ln>
                <a:solidFill>
                  <a:srgbClr val="585858"/>
                </a:solidFill>
                <a:effectLst/>
                <a:uLnTx/>
                <a:uFillTx/>
                <a:latin typeface="Arial"/>
                <a:ea typeface="+mn-ea"/>
                <a:cs typeface="+mn-cs"/>
              </a:rPr>
              <a:t>, la présence du biologiste clinicien peut être limitée </a:t>
            </a:r>
            <a:r>
              <a:rPr kumimoji="0" lang="nl-NL" sz="1800" b="1" i="0" u="none" strike="noStrike" kern="1200" cap="none" spc="0" normalizeH="0" baseline="0" noProof="0" dirty="0">
                <a:ln>
                  <a:noFill/>
                </a:ln>
                <a:solidFill>
                  <a:srgbClr val="3AAA35"/>
                </a:solidFill>
                <a:effectLst/>
                <a:uLnTx/>
                <a:uFillTx/>
                <a:latin typeface="Arial"/>
                <a:ea typeface="+mn-ea"/>
                <a:cs typeface="+mn-cs"/>
              </a:rPr>
              <a:t>en fonction de cette activité et des besoins des demandeurs et du personnel auxiliaire</a:t>
            </a:r>
            <a:r>
              <a:rPr kumimoji="0" lang="nl-NL" sz="1800" b="0" i="0" u="none" strike="noStrike" kern="1200" cap="none" spc="0" normalizeH="0" baseline="0" noProof="0" dirty="0">
                <a:ln>
                  <a:noFill/>
                </a:ln>
                <a:solidFill>
                  <a:srgbClr val="585858"/>
                </a:solidFill>
                <a:effectLst/>
                <a:uLnTx/>
                <a:uFillTx/>
                <a:latin typeface="Arial"/>
                <a:ea typeface="+mn-ea"/>
                <a:cs typeface="+mn-cs"/>
              </a:rPr>
              <a:t>. La disponibilité d'un biologiste clinicien est fixée dans une procédure, sur la base d'une analyse des risques, et rendue traçable au moyen d'une liste de présence. Pour chaque centre d'activité, un biologiste clinicien (1) doit être présent sur place pendant les heures d'ouverture pendant la période où l'activité principale a lieu et (2) doit être joignable au moins par téléphone et disponible sur appel pendant les heures d'ouverture avec une activité très limitée ou en dehors des heures d'ouverture. L'accessibilité s'applique également aux centres d'activité où les activités se limitent au prélèvement d'échantillons et aux analyses POCT. </a:t>
            </a:r>
            <a:endParaRPr kumimoji="0" lang="nl-NL"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8799997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395FB-18AF-4725-A42B-7BA09F4E2F1C}"/>
              </a:ext>
            </a:extLst>
          </p:cNvPr>
          <p:cNvSpPr>
            <a:spLocks noGrp="1"/>
          </p:cNvSpPr>
          <p:nvPr>
            <p:ph type="title"/>
          </p:nvPr>
        </p:nvSpPr>
        <p:spPr/>
        <p:txBody>
          <a:bodyPr/>
          <a:lstStyle/>
          <a:p>
            <a:r>
              <a:rPr lang="fr-BE" dirty="0"/>
              <a:t>Centre d’activité POCT</a:t>
            </a:r>
          </a:p>
        </p:txBody>
      </p:sp>
      <p:sp>
        <p:nvSpPr>
          <p:cNvPr id="4" name="Content Placeholder 1">
            <a:extLst>
              <a:ext uri="{FF2B5EF4-FFF2-40B4-BE49-F238E27FC236}">
                <a16:creationId xmlns:a16="http://schemas.microsoft.com/office/drawing/2014/main" id="{F6A8EA2A-CEA7-491D-8B43-616468EFC73D}"/>
              </a:ext>
            </a:extLst>
          </p:cNvPr>
          <p:cNvSpPr txBox="1">
            <a:spLocks/>
          </p:cNvSpPr>
          <p:nvPr/>
        </p:nvSpPr>
        <p:spPr>
          <a:xfrm>
            <a:off x="359400" y="1825625"/>
            <a:ext cx="11473200" cy="170277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5.3.1.A </a:t>
            </a:r>
            <a:r>
              <a:rPr kumimoji="0" lang="nl-NL" sz="1800" b="0" i="0" u="none" strike="noStrike" kern="1200" cap="none" spc="30" normalizeH="0" baseline="0" noProof="0" dirty="0">
                <a:ln>
                  <a:noFill/>
                </a:ln>
                <a:solidFill>
                  <a:srgbClr val="585858"/>
                </a:solidFill>
                <a:effectLst/>
                <a:uLnTx/>
                <a:uFillTx/>
                <a:latin typeface="Arial"/>
                <a:ea typeface="+mn-ea"/>
                <a:cs typeface="+mn-cs"/>
              </a:rPr>
              <a:t>: Les laboratoires où sont effectuées des prestations de biologie clinique peuvent comprendre un ou plusieurs centres d'activités avec des procédures pré-analytiques, analytiques et post-analytiques communes. </a:t>
            </a:r>
            <a:endParaRPr kumimoji="0" lang="nl-NL" sz="1800" b="0" i="0" u="none" strike="noStrike" kern="1200" cap="none" spc="30" normalizeH="0" baseline="0" noProof="0" dirty="0">
              <a:ln>
                <a:noFill/>
              </a:ln>
              <a:solidFill>
                <a:srgbClr val="000000"/>
              </a:solidFill>
              <a:effectLst/>
              <a:uLnTx/>
              <a:uFillTx/>
              <a:latin typeface="Arial"/>
              <a:ea typeface="+mn-ea"/>
              <a:cs typeface="+mn-cs"/>
            </a:endParaRPr>
          </a:p>
          <a:p>
            <a:pPr marL="102870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1" i="0" u="none" strike="noStrike" kern="1200" cap="none" spc="0" normalizeH="0" baseline="0" noProof="0" dirty="0">
                <a:ln>
                  <a:noFill/>
                </a:ln>
                <a:solidFill>
                  <a:srgbClr val="3AAA35"/>
                </a:solidFill>
                <a:effectLst/>
                <a:uLnTx/>
                <a:uFillTx/>
                <a:latin typeface="Arial"/>
                <a:ea typeface="+mn-ea"/>
                <a:cs typeface="+mn-cs"/>
              </a:rPr>
              <a:t>Les centres de prélèvement où sont effectués des services décentralisés (POCT) doivent également être considérés comme des centres d'activité. </a:t>
            </a:r>
          </a:p>
          <a:p>
            <a:pPr marL="102870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0" i="0" u="none" strike="noStrike" kern="1200" cap="none" spc="0" normalizeH="0" baseline="0" noProof="0" dirty="0">
                <a:ln>
                  <a:noFill/>
                </a:ln>
                <a:solidFill>
                  <a:srgbClr val="585858"/>
                </a:solidFill>
                <a:effectLst/>
                <a:uLnTx/>
                <a:uFillTx/>
                <a:latin typeface="Arial"/>
                <a:ea typeface="+mn-ea"/>
                <a:cs typeface="+mn-cs"/>
              </a:rPr>
              <a:t>Chaque centre d'activités doit fonctionner selon le système de qualité du laboratoire central et sous la supervision du directeur du laboratoire et du coordinateur qualité. </a:t>
            </a:r>
          </a:p>
          <a:p>
            <a:pPr marL="102870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0" i="0" u="none" strike="noStrike" kern="1200" cap="none" spc="0" normalizeH="0" baseline="0" noProof="0" dirty="0">
                <a:ln>
                  <a:noFill/>
                </a:ln>
                <a:solidFill>
                  <a:srgbClr val="585858"/>
                </a:solidFill>
                <a:effectLst/>
                <a:uLnTx/>
                <a:uFillTx/>
                <a:latin typeface="Arial"/>
                <a:ea typeface="+mn-ea"/>
                <a:cs typeface="+mn-cs"/>
              </a:rPr>
              <a:t>Les activités des différents centres doivent être organisées de manière à être intégrées de la manière la plus optimale possible. </a:t>
            </a:r>
            <a:endParaRPr kumimoji="0" lang="nl-NL"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6266941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395FB-18AF-4725-A42B-7BA09F4E2F1C}"/>
              </a:ext>
            </a:extLst>
          </p:cNvPr>
          <p:cNvSpPr>
            <a:spLocks noGrp="1"/>
          </p:cNvSpPr>
          <p:nvPr>
            <p:ph type="title"/>
          </p:nvPr>
        </p:nvSpPr>
        <p:spPr/>
        <p:txBody>
          <a:bodyPr/>
          <a:lstStyle/>
          <a:p>
            <a:r>
              <a:rPr lang="fr-BE" dirty="0"/>
              <a:t>Attribution des compétences au personnel</a:t>
            </a:r>
          </a:p>
        </p:txBody>
      </p:sp>
      <p:sp>
        <p:nvSpPr>
          <p:cNvPr id="5" name="Content Placeholder 1">
            <a:extLst>
              <a:ext uri="{FF2B5EF4-FFF2-40B4-BE49-F238E27FC236}">
                <a16:creationId xmlns:a16="http://schemas.microsoft.com/office/drawing/2014/main" id="{48214C00-FF3E-412D-9347-B31C5B762A49}"/>
              </a:ext>
            </a:extLst>
          </p:cNvPr>
          <p:cNvSpPr txBox="1">
            <a:spLocks/>
          </p:cNvSpPr>
          <p:nvPr/>
        </p:nvSpPr>
        <p:spPr>
          <a:xfrm>
            <a:off x="359400" y="1825625"/>
            <a:ext cx="11473200" cy="170277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6.2.3.A </a:t>
            </a:r>
            <a:r>
              <a:rPr kumimoji="0" lang="nl-NL" sz="1800" b="0" i="0" u="none" strike="noStrike" kern="1200" cap="none" spc="30" normalizeH="0" baseline="0" noProof="0" dirty="0">
                <a:ln>
                  <a:noFill/>
                </a:ln>
                <a:solidFill>
                  <a:srgbClr val="585858"/>
                </a:solidFill>
                <a:effectLst/>
                <a:uLnTx/>
                <a:uFillTx/>
                <a:latin typeface="Arial"/>
                <a:ea typeface="+mn-ea"/>
                <a:cs typeface="+mn-cs"/>
              </a:rPr>
              <a:t>: Le laboratoire doit </a:t>
            </a:r>
            <a:r>
              <a:rPr kumimoji="0" lang="nl-NL" sz="1800" b="1" i="0" u="none" strike="noStrike" kern="1200" cap="none" spc="30" normalizeH="0" baseline="0" noProof="0" dirty="0">
                <a:ln>
                  <a:noFill/>
                </a:ln>
                <a:solidFill>
                  <a:srgbClr val="3AAA35"/>
                </a:solidFill>
                <a:effectLst/>
                <a:uLnTx/>
                <a:uFillTx/>
                <a:latin typeface="Arial"/>
                <a:ea typeface="+mn-ea"/>
                <a:cs typeface="+mn-cs"/>
              </a:rPr>
              <a:t>attribuer à chaque membre du personnel les compétences nécessaires </a:t>
            </a:r>
            <a:r>
              <a:rPr kumimoji="0" lang="nl-NL" sz="1800" b="0" i="0" u="none" strike="noStrike" kern="1200" cap="none" spc="30" normalizeH="0" baseline="0" noProof="0" dirty="0">
                <a:ln>
                  <a:noFill/>
                </a:ln>
                <a:solidFill>
                  <a:srgbClr val="585858"/>
                </a:solidFill>
                <a:effectLst/>
                <a:uLnTx/>
                <a:uFillTx/>
                <a:latin typeface="Arial"/>
                <a:ea typeface="+mn-ea"/>
                <a:cs typeface="+mn-cs"/>
              </a:rPr>
              <a:t>pour exercer des activités spécifiques au laboratoire. </a:t>
            </a:r>
            <a:endParaRPr kumimoji="0" lang="nl-NL" sz="1800" b="0" i="0" u="none" strike="noStrike" kern="1200" cap="none" spc="30" normalizeH="0" baseline="0" noProof="0" dirty="0">
              <a:ln>
                <a:noFill/>
              </a:ln>
              <a:solidFill>
                <a:srgbClr val="000000"/>
              </a:solidFill>
              <a:effectLst/>
              <a:uLnTx/>
              <a:uFillTx/>
              <a:latin typeface="Arial"/>
              <a:ea typeface="+mn-ea"/>
              <a:cs typeface="+mn-cs"/>
            </a:endParaRPr>
          </a:p>
          <a:p>
            <a:pPr marL="102870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0" i="0" u="none" strike="noStrike" kern="1200" cap="none" spc="0" normalizeH="0" baseline="0" noProof="0" dirty="0">
                <a:ln>
                  <a:noFill/>
                </a:ln>
                <a:solidFill>
                  <a:srgbClr val="585858"/>
                </a:solidFill>
                <a:effectLst/>
                <a:uLnTx/>
                <a:uFillTx/>
                <a:latin typeface="Arial"/>
                <a:ea typeface="+mn-ea"/>
                <a:cs typeface="+mn-cs"/>
              </a:rPr>
              <a:t>L'attribution des compétences comprend au minimum </a:t>
            </a:r>
            <a:r>
              <a:rPr kumimoji="0" lang="nl-NL" sz="1800" b="1" i="0" u="none" strike="noStrike" kern="1200" cap="none" spc="0" normalizeH="0" baseline="0" noProof="0" dirty="0">
                <a:ln>
                  <a:noFill/>
                </a:ln>
                <a:solidFill>
                  <a:srgbClr val="3AAA35"/>
                </a:solidFill>
                <a:effectLst/>
                <a:uLnTx/>
                <a:uFillTx/>
                <a:latin typeface="Arial"/>
                <a:ea typeface="+mn-ea"/>
                <a:cs typeface="+mn-cs"/>
              </a:rPr>
              <a:t>(1) la sélection, le développement, l'adaptation, la validation, la vérification et la mise en œuvre des méthodes, (2) l'évaluation, la validation et la communication des résultats et (3) l'utilisation des systèmes d'information du laboratoire, </a:t>
            </a:r>
            <a:r>
              <a:rPr kumimoji="0" lang="nl-NL" sz="1800" b="0" i="0" u="none" strike="noStrike" kern="1200" cap="none" spc="0" normalizeH="0" baseline="0" noProof="0" dirty="0">
                <a:ln>
                  <a:noFill/>
                </a:ln>
                <a:solidFill>
                  <a:srgbClr val="585858"/>
                </a:solidFill>
                <a:effectLst/>
                <a:uLnTx/>
                <a:uFillTx/>
                <a:latin typeface="Arial"/>
                <a:ea typeface="+mn-ea"/>
                <a:cs typeface="+mn-cs"/>
              </a:rPr>
              <a:t>en particulier : l'accès aux données et informations relatives aux patients, la saisie des données relatives aux patients et des résultats d'examens, la modification des données relatives aux patients ou des résultats d'examens. </a:t>
            </a:r>
            <a:endParaRPr kumimoji="0" lang="nl-NL" sz="1800" b="0" i="0" u="none" strike="noStrike" kern="1200" cap="none" spc="0" normalizeH="0" baseline="0" noProof="0" dirty="0">
              <a:ln>
                <a:noFill/>
              </a:ln>
              <a:solidFill>
                <a:srgbClr val="000000"/>
              </a:solidFill>
              <a:effectLst/>
              <a:uLnTx/>
              <a:uFillTx/>
              <a:latin typeface="Arial"/>
              <a:ea typeface="+mn-ea"/>
              <a:cs typeface="+mn-cs"/>
            </a:endParaRP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6.2.3.B </a:t>
            </a:r>
            <a:r>
              <a:rPr kumimoji="0" lang="nl-NL" sz="1800" b="0" i="0" u="none" strike="noStrike" kern="1200" cap="none" spc="30" normalizeH="0" baseline="0" noProof="0" dirty="0">
                <a:ln>
                  <a:noFill/>
                </a:ln>
                <a:solidFill>
                  <a:srgbClr val="585858"/>
                </a:solidFill>
                <a:effectLst/>
                <a:uLnTx/>
                <a:uFillTx/>
                <a:latin typeface="Arial"/>
                <a:ea typeface="+mn-ea"/>
                <a:cs typeface="+mn-cs"/>
              </a:rPr>
              <a:t>: Le laboratoire doit mettre en place une </a:t>
            </a:r>
            <a:r>
              <a:rPr kumimoji="0" lang="nl-NL" sz="1800" b="1" i="0" u="none" strike="noStrike" kern="1200" cap="none" spc="30" normalizeH="0" baseline="0" noProof="0" dirty="0">
                <a:ln>
                  <a:noFill/>
                </a:ln>
                <a:solidFill>
                  <a:srgbClr val="3AAA35"/>
                </a:solidFill>
                <a:effectLst/>
                <a:uLnTx/>
                <a:uFillTx/>
                <a:latin typeface="Arial"/>
                <a:ea typeface="+mn-ea"/>
                <a:cs typeface="+mn-cs"/>
              </a:rPr>
              <a:t>procédure de gestion des </a:t>
            </a:r>
            <a:r>
              <a:rPr lang="nl-NL" sz="1800" b="1" dirty="0" err="1">
                <a:solidFill>
                  <a:srgbClr val="3AAA35"/>
                </a:solidFill>
                <a:latin typeface="Arial"/>
              </a:rPr>
              <a:t>compétences</a:t>
            </a:r>
            <a:r>
              <a:rPr kumimoji="0" lang="nl-NL" sz="1800" b="0" i="0" u="none" strike="noStrike" kern="1200" cap="none" spc="30" normalizeH="0" baseline="0" noProof="0" dirty="0">
                <a:ln>
                  <a:noFill/>
                </a:ln>
                <a:solidFill>
                  <a:srgbClr val="585858"/>
                </a:solidFill>
                <a:effectLst/>
                <a:uLnTx/>
                <a:uFillTx/>
                <a:latin typeface="Arial"/>
                <a:ea typeface="+mn-ea"/>
                <a:cs typeface="+mn-cs"/>
              </a:rPr>
              <a:t>. </a:t>
            </a:r>
            <a:endParaRPr kumimoji="0" lang="nl-NL" sz="1800" b="0" i="0" u="none" strike="noStrike" kern="1200" cap="none" spc="3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3526453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395FB-18AF-4725-A42B-7BA09F4E2F1C}"/>
              </a:ext>
            </a:extLst>
          </p:cNvPr>
          <p:cNvSpPr>
            <a:spLocks noGrp="1"/>
          </p:cNvSpPr>
          <p:nvPr>
            <p:ph type="title"/>
          </p:nvPr>
        </p:nvSpPr>
        <p:spPr/>
        <p:txBody>
          <a:bodyPr/>
          <a:lstStyle/>
          <a:p>
            <a:r>
              <a:rPr lang="fr-BE" dirty="0"/>
              <a:t>Modifications de fond</a:t>
            </a:r>
          </a:p>
        </p:txBody>
      </p:sp>
      <p:sp>
        <p:nvSpPr>
          <p:cNvPr id="4" name="Rechthoek: afgeronde hoeken 1">
            <a:extLst>
              <a:ext uri="{FF2B5EF4-FFF2-40B4-BE49-F238E27FC236}">
                <a16:creationId xmlns:a16="http://schemas.microsoft.com/office/drawing/2014/main" id="{A1CEC6EA-CDBE-4CE1-AEE9-54DD1F0F1564}"/>
              </a:ext>
            </a:extLst>
          </p:cNvPr>
          <p:cNvSpPr/>
          <p:nvPr/>
        </p:nvSpPr>
        <p:spPr>
          <a:xfrm>
            <a:off x="3191996" y="2263252"/>
            <a:ext cx="5808008" cy="720080"/>
          </a:xfrm>
          <a:prstGeom prst="roundRect">
            <a:avLst/>
          </a:prstGeom>
          <a:solidFill>
            <a:srgbClr val="58595B"/>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0" i="0" u="none" strike="noStrike" kern="0" cap="none" spc="0" normalizeH="0" baseline="0" noProof="0" dirty="0">
                <a:ln>
                  <a:noFill/>
                </a:ln>
                <a:solidFill>
                  <a:srgbClr val="FFFFFF"/>
                </a:solidFill>
                <a:effectLst/>
                <a:uLnTx/>
                <a:uFillTx/>
                <a:latin typeface="Arial"/>
                <a:ea typeface="+mn-ea"/>
                <a:cs typeface="+mn-cs"/>
              </a:rPr>
              <a:t>Nouveautés dans la directive pratique</a:t>
            </a:r>
          </a:p>
        </p:txBody>
      </p:sp>
      <p:sp>
        <p:nvSpPr>
          <p:cNvPr id="6" name="Rechthoek: afgeronde hoeken 8">
            <a:extLst>
              <a:ext uri="{FF2B5EF4-FFF2-40B4-BE49-F238E27FC236}">
                <a16:creationId xmlns:a16="http://schemas.microsoft.com/office/drawing/2014/main" id="{41D54646-EB49-4C61-93DA-0F4E5E0246C1}"/>
              </a:ext>
            </a:extLst>
          </p:cNvPr>
          <p:cNvSpPr/>
          <p:nvPr/>
        </p:nvSpPr>
        <p:spPr>
          <a:xfrm>
            <a:off x="3190644" y="3429000"/>
            <a:ext cx="5808008" cy="720080"/>
          </a:xfrm>
          <a:prstGeom prst="roundRect">
            <a:avLst/>
          </a:prstGeom>
          <a:solidFill>
            <a:srgbClr val="58595B"/>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0" i="0" u="none" strike="noStrike" kern="0" cap="none" spc="0" normalizeH="0" baseline="0" noProof="0" dirty="0">
                <a:ln>
                  <a:noFill/>
                </a:ln>
                <a:solidFill>
                  <a:srgbClr val="FFFFFF"/>
                </a:solidFill>
                <a:effectLst/>
                <a:uLnTx/>
                <a:uFillTx/>
                <a:latin typeface="Arial"/>
                <a:ea typeface="+mn-ea"/>
                <a:cs typeface="+mn-cs"/>
              </a:rPr>
              <a:t>Clarifications des exigences et de la législation existantes</a:t>
            </a:r>
          </a:p>
        </p:txBody>
      </p:sp>
      <p:sp>
        <p:nvSpPr>
          <p:cNvPr id="7" name="Rechthoek: afgeronde hoeken 10">
            <a:extLst>
              <a:ext uri="{FF2B5EF4-FFF2-40B4-BE49-F238E27FC236}">
                <a16:creationId xmlns:a16="http://schemas.microsoft.com/office/drawing/2014/main" id="{D4F608AE-D03C-4503-BC17-1DE03E8290B9}"/>
              </a:ext>
            </a:extLst>
          </p:cNvPr>
          <p:cNvSpPr/>
          <p:nvPr/>
        </p:nvSpPr>
        <p:spPr>
          <a:xfrm>
            <a:off x="3190644" y="4594748"/>
            <a:ext cx="5808008" cy="720080"/>
          </a:xfrm>
          <a:prstGeom prst="roundRect">
            <a:avLst/>
          </a:prstGeom>
          <a:solidFill>
            <a:srgbClr val="3AAA35"/>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0" i="0" u="none" strike="noStrike" kern="0" cap="none" spc="0" normalizeH="0" baseline="0" noProof="0" dirty="0">
                <a:ln>
                  <a:noFill/>
                </a:ln>
                <a:solidFill>
                  <a:srgbClr val="FFFFFF"/>
                </a:solidFill>
                <a:effectLst/>
                <a:uLnTx/>
                <a:uFillTx/>
                <a:latin typeface="Arial"/>
                <a:ea typeface="+mn-ea"/>
                <a:cs typeface="+mn-cs"/>
              </a:rPr>
              <a:t>Reformulations ayant un impact</a:t>
            </a:r>
          </a:p>
        </p:txBody>
      </p:sp>
    </p:spTree>
    <p:extLst>
      <p:ext uri="{BB962C8B-B14F-4D97-AF65-F5344CB8AC3E}">
        <p14:creationId xmlns:p14="http://schemas.microsoft.com/office/powerpoint/2010/main" val="11574947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395FB-18AF-4725-A42B-7BA09F4E2F1C}"/>
              </a:ext>
            </a:extLst>
          </p:cNvPr>
          <p:cNvSpPr>
            <a:spLocks noGrp="1"/>
          </p:cNvSpPr>
          <p:nvPr>
            <p:ph type="title"/>
          </p:nvPr>
        </p:nvSpPr>
        <p:spPr/>
        <p:txBody>
          <a:bodyPr/>
          <a:lstStyle/>
          <a:p>
            <a:r>
              <a:rPr lang="fr-BE" dirty="0"/>
              <a:t>Modification des résultats</a:t>
            </a:r>
          </a:p>
        </p:txBody>
      </p:sp>
      <p:sp>
        <p:nvSpPr>
          <p:cNvPr id="4" name="Content Placeholder 1">
            <a:extLst>
              <a:ext uri="{FF2B5EF4-FFF2-40B4-BE49-F238E27FC236}">
                <a16:creationId xmlns:a16="http://schemas.microsoft.com/office/drawing/2014/main" id="{E7BF08EA-A505-4000-940F-B7E86C48D59C}"/>
              </a:ext>
            </a:extLst>
          </p:cNvPr>
          <p:cNvSpPr txBox="1">
            <a:spLocks/>
          </p:cNvSpPr>
          <p:nvPr/>
        </p:nvSpPr>
        <p:spPr>
          <a:xfrm>
            <a:off x="359400" y="1825625"/>
            <a:ext cx="11473200" cy="170277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PRL 2017 </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0" i="0" u="none" strike="noStrike" kern="1200" cap="none" spc="30" normalizeH="0" baseline="0" noProof="0" dirty="0">
                <a:ln>
                  <a:noFill/>
                </a:ln>
                <a:solidFill>
                  <a:srgbClr val="585858"/>
                </a:solidFill>
                <a:effectLst/>
                <a:uLnTx/>
                <a:uFillTx/>
                <a:latin typeface="Arial"/>
                <a:ea typeface="+mn-ea"/>
                <a:cs typeface="+mn-cs"/>
              </a:rPr>
              <a:t>Une procédure avec des instructions concernant la </a:t>
            </a:r>
            <a:r>
              <a:rPr kumimoji="0" lang="nl-NL" sz="1800" b="1" i="0" u="none" strike="noStrike" kern="1200" cap="none" spc="30" normalizeH="0" baseline="0" noProof="0" dirty="0">
                <a:ln>
                  <a:noFill/>
                </a:ln>
                <a:solidFill>
                  <a:srgbClr val="3AAA35"/>
                </a:solidFill>
                <a:effectLst/>
                <a:uLnTx/>
                <a:uFillTx/>
                <a:latin typeface="Arial"/>
                <a:ea typeface="+mn-ea"/>
                <a:cs typeface="+mn-cs"/>
              </a:rPr>
              <a:t>vérifiabilité et la traçabilité </a:t>
            </a:r>
            <a:r>
              <a:rPr kumimoji="0" lang="nl-NL" sz="1800" b="0" i="0" u="none" strike="noStrike" kern="1200" cap="none" spc="30" normalizeH="0" baseline="0" noProof="0" dirty="0">
                <a:ln>
                  <a:noFill/>
                </a:ln>
                <a:solidFill>
                  <a:srgbClr val="585858"/>
                </a:solidFill>
                <a:effectLst/>
                <a:uLnTx/>
                <a:uFillTx/>
                <a:latin typeface="Arial"/>
                <a:ea typeface="+mn-ea"/>
                <a:cs typeface="+mn-cs"/>
              </a:rPr>
              <a:t>des modifications ou des ajouts apportés à un </a:t>
            </a:r>
            <a:r>
              <a:rPr kumimoji="0" lang="nl-NL" sz="1800" b="1" i="0" u="sng" strike="noStrike" kern="1200" cap="none" spc="30" normalizeH="0" baseline="0" noProof="0" dirty="0">
                <a:ln>
                  <a:noFill/>
                </a:ln>
                <a:solidFill>
                  <a:srgbClr val="3AAA35"/>
                </a:solidFill>
                <a:effectLst/>
                <a:uLnTx/>
                <a:uFillTx/>
                <a:latin typeface="Arial"/>
                <a:ea typeface="+mn-ea"/>
                <a:cs typeface="+mn-cs"/>
              </a:rPr>
              <a:t>protocole </a:t>
            </a:r>
            <a:r>
              <a:rPr kumimoji="0" lang="nl-NL" sz="1800" b="0" i="0" u="none" strike="noStrike" kern="1200" cap="none" spc="30" normalizeH="0" baseline="0" noProof="0" dirty="0">
                <a:ln>
                  <a:noFill/>
                </a:ln>
                <a:solidFill>
                  <a:srgbClr val="585858"/>
                </a:solidFill>
                <a:effectLst/>
                <a:uLnTx/>
                <a:uFillTx/>
                <a:latin typeface="Arial"/>
                <a:ea typeface="+mn-ea"/>
                <a:cs typeface="+mn-cs"/>
              </a:rPr>
              <a:t>déjà </a:t>
            </a:r>
            <a:r>
              <a:rPr kumimoji="0" lang="nl-NL" sz="1800" b="1" i="0" u="sng" strike="noStrike" kern="1200" cap="none" spc="30" normalizeH="0" baseline="0" noProof="0" dirty="0">
                <a:ln>
                  <a:noFill/>
                </a:ln>
                <a:solidFill>
                  <a:srgbClr val="3AAA35"/>
                </a:solidFill>
                <a:effectLst/>
                <a:uLnTx/>
                <a:uFillTx/>
                <a:latin typeface="Arial"/>
                <a:ea typeface="+mn-ea"/>
                <a:cs typeface="+mn-cs"/>
              </a:rPr>
              <a:t>publié</a:t>
            </a:r>
            <a:r>
              <a:rPr kumimoji="0" lang="nl-NL" sz="1800" b="0" i="0" u="none" strike="noStrike" kern="1200" cap="none" spc="30" normalizeH="0" baseline="0" noProof="0" dirty="0">
                <a:ln>
                  <a:noFill/>
                </a:ln>
                <a:solidFill>
                  <a:srgbClr val="585858"/>
                </a:solidFill>
                <a:effectLst/>
                <a:uLnTx/>
                <a:uFillTx/>
                <a:latin typeface="Arial"/>
                <a:ea typeface="+mn-ea"/>
                <a:cs typeface="+mn-cs"/>
              </a:rPr>
              <a:t>. </a:t>
            </a:r>
          </a:p>
        </p:txBody>
      </p:sp>
      <p:sp>
        <p:nvSpPr>
          <p:cNvPr id="6" name="Content Placeholder 1">
            <a:extLst>
              <a:ext uri="{FF2B5EF4-FFF2-40B4-BE49-F238E27FC236}">
                <a16:creationId xmlns:a16="http://schemas.microsoft.com/office/drawing/2014/main" id="{27731FE4-0146-46E1-8458-3E1CFBF8C643}"/>
              </a:ext>
            </a:extLst>
          </p:cNvPr>
          <p:cNvSpPr txBox="1">
            <a:spLocks/>
          </p:cNvSpPr>
          <p:nvPr/>
        </p:nvSpPr>
        <p:spPr>
          <a:xfrm>
            <a:off x="359400" y="3035237"/>
            <a:ext cx="11473200" cy="170277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PRL 2025</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7.4.1.8.A </a:t>
            </a:r>
            <a:r>
              <a:rPr kumimoji="0" lang="nl-NL" sz="1800" b="0" i="0" u="none" strike="noStrike" kern="1200" cap="none" spc="30" normalizeH="0" baseline="0" noProof="0" dirty="0">
                <a:ln>
                  <a:noFill/>
                </a:ln>
                <a:solidFill>
                  <a:srgbClr val="585858"/>
                </a:solidFill>
                <a:effectLst/>
                <a:uLnTx/>
                <a:uFillTx/>
                <a:latin typeface="Arial"/>
                <a:ea typeface="+mn-ea"/>
                <a:cs typeface="+mn-cs"/>
              </a:rPr>
              <a:t>: Le laboratoire doit disposer d'une procédure pour modifier ou compléter </a:t>
            </a:r>
            <a:r>
              <a:rPr kumimoji="0" lang="nl-NL" sz="1800" b="1" i="0" u="sng" strike="noStrike" kern="1200" cap="none" spc="30" normalizeH="0" baseline="0" noProof="0" dirty="0">
                <a:ln>
                  <a:noFill/>
                </a:ln>
                <a:solidFill>
                  <a:srgbClr val="3AAA35"/>
                </a:solidFill>
                <a:effectLst/>
                <a:uLnTx/>
                <a:uFillTx/>
                <a:latin typeface="Arial"/>
                <a:ea typeface="+mn-ea"/>
                <a:cs typeface="+mn-cs"/>
              </a:rPr>
              <a:t>les résultats </a:t>
            </a:r>
            <a:r>
              <a:rPr kumimoji="0" lang="nl-NL" sz="1800" b="0" i="0" u="none" strike="noStrike" kern="1200" cap="none" spc="30" normalizeH="0" baseline="0" noProof="0" dirty="0">
                <a:ln>
                  <a:noFill/>
                </a:ln>
                <a:solidFill>
                  <a:srgbClr val="585858"/>
                </a:solidFill>
                <a:effectLst/>
                <a:uLnTx/>
                <a:uFillTx/>
                <a:latin typeface="Arial"/>
                <a:ea typeface="+mn-ea"/>
                <a:cs typeface="+mn-cs"/>
              </a:rPr>
              <a:t>déjà </a:t>
            </a:r>
            <a:r>
              <a:rPr kumimoji="0" lang="nl-NL" sz="1800" b="1" i="0" u="sng" strike="noStrike" kern="1200" cap="none" spc="30" normalizeH="0" baseline="0" noProof="0" dirty="0">
                <a:ln>
                  <a:noFill/>
                </a:ln>
                <a:solidFill>
                  <a:srgbClr val="3AAA35"/>
                </a:solidFill>
                <a:effectLst/>
                <a:uLnTx/>
                <a:uFillTx/>
                <a:latin typeface="Arial"/>
                <a:ea typeface="+mn-ea"/>
                <a:cs typeface="+mn-cs"/>
              </a:rPr>
              <a:t>mis à disposition</a:t>
            </a:r>
            <a:r>
              <a:rPr kumimoji="0" lang="nl-NL" sz="1800" b="0" i="0" u="none" strike="noStrike" kern="1200" cap="none" spc="30" normalizeH="0" baseline="0" noProof="0" dirty="0">
                <a:ln>
                  <a:noFill/>
                </a:ln>
                <a:solidFill>
                  <a:srgbClr val="585858"/>
                </a:solidFill>
                <a:effectLst/>
                <a:uLnTx/>
                <a:uFillTx/>
                <a:latin typeface="Arial"/>
                <a:ea typeface="+mn-ea"/>
                <a:cs typeface="+mn-cs"/>
              </a:rPr>
              <a:t>. </a:t>
            </a:r>
            <a:endParaRPr kumimoji="0" lang="nl-NL" sz="1800" b="0" i="0" u="none" strike="noStrike" kern="1200" cap="none" spc="30" normalizeH="0" baseline="0" noProof="0" dirty="0">
              <a:ln>
                <a:noFill/>
              </a:ln>
              <a:solidFill>
                <a:srgbClr val="000000"/>
              </a:solidFill>
              <a:effectLst/>
              <a:uLnTx/>
              <a:uFillTx/>
              <a:latin typeface="Arial"/>
              <a:ea typeface="+mn-ea"/>
              <a:cs typeface="+mn-cs"/>
            </a:endParaRPr>
          </a:p>
          <a:p>
            <a:pPr marL="102870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0" i="0" u="none" strike="noStrike" kern="1200" cap="none" spc="0" normalizeH="0" baseline="0" noProof="0" dirty="0">
                <a:ln>
                  <a:noFill/>
                </a:ln>
                <a:solidFill>
                  <a:srgbClr val="585858"/>
                </a:solidFill>
                <a:effectLst/>
                <a:uLnTx/>
                <a:uFillTx/>
                <a:latin typeface="Arial"/>
                <a:ea typeface="+mn-ea"/>
                <a:cs typeface="+mn-cs"/>
              </a:rPr>
              <a:t>Cette procédure garantit la </a:t>
            </a:r>
            <a:r>
              <a:rPr kumimoji="0" lang="nl-NL" sz="1800" b="1" i="0" u="none" strike="noStrike" kern="1200" cap="none" spc="0" normalizeH="0" baseline="0" noProof="0" dirty="0">
                <a:ln>
                  <a:noFill/>
                </a:ln>
                <a:solidFill>
                  <a:srgbClr val="3AAA35"/>
                </a:solidFill>
                <a:effectLst/>
                <a:uLnTx/>
                <a:uFillTx/>
                <a:latin typeface="Arial"/>
                <a:ea typeface="+mn-ea"/>
                <a:cs typeface="+mn-cs"/>
              </a:rPr>
              <a:t>traçabilité </a:t>
            </a:r>
            <a:r>
              <a:rPr kumimoji="0" lang="nl-NL" sz="1800" b="0" i="0" u="none" strike="noStrike" kern="1200" cap="none" spc="0" normalizeH="0" baseline="0" noProof="0" dirty="0">
                <a:ln>
                  <a:noFill/>
                </a:ln>
                <a:solidFill>
                  <a:srgbClr val="585858"/>
                </a:solidFill>
                <a:effectLst/>
                <a:uLnTx/>
                <a:uFillTx/>
                <a:latin typeface="Arial"/>
                <a:ea typeface="+mn-ea"/>
                <a:cs typeface="+mn-cs"/>
              </a:rPr>
              <a:t>des modifications ou compléments apportés (y compris le résultat initial), la date et l'heure à laquelle la modification a été effectuée et la personne qui l'a effectuée. </a:t>
            </a:r>
            <a:endParaRPr kumimoji="0" lang="nl-NL" sz="1800" b="0" i="0" u="none" strike="noStrike" kern="1200" cap="none" spc="0" normalizeH="0" baseline="0" noProof="0" dirty="0">
              <a:ln>
                <a:noFill/>
              </a:ln>
              <a:solidFill>
                <a:srgbClr val="000000"/>
              </a:solidFill>
              <a:effectLst/>
              <a:uLnTx/>
              <a:uFillTx/>
              <a:latin typeface="Arial"/>
              <a:ea typeface="+mn-ea"/>
              <a:cs typeface="+mn-cs"/>
            </a:endParaRPr>
          </a:p>
          <a:p>
            <a:pPr marL="102870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0" i="0" u="none" strike="noStrike" kern="1200" cap="none" spc="0" normalizeH="0" baseline="0" noProof="0" dirty="0">
                <a:ln>
                  <a:noFill/>
                </a:ln>
                <a:solidFill>
                  <a:srgbClr val="585858"/>
                </a:solidFill>
                <a:effectLst/>
                <a:uLnTx/>
                <a:uFillTx/>
                <a:latin typeface="Arial"/>
                <a:ea typeface="+mn-ea"/>
                <a:cs typeface="+mn-cs"/>
              </a:rPr>
              <a:t>En cas de </a:t>
            </a:r>
            <a:r>
              <a:rPr kumimoji="0" lang="nl-NL" sz="1800" b="1" i="0" u="none" strike="noStrike" kern="1200" cap="none" spc="0" normalizeH="0" baseline="0" noProof="0" dirty="0">
                <a:ln>
                  <a:noFill/>
                </a:ln>
                <a:solidFill>
                  <a:srgbClr val="3AAA35"/>
                </a:solidFill>
                <a:effectLst/>
                <a:uLnTx/>
                <a:uFillTx/>
                <a:latin typeface="Arial"/>
                <a:ea typeface="+mn-ea"/>
                <a:cs typeface="+mn-cs"/>
              </a:rPr>
              <a:t>modification diagnostique importante</a:t>
            </a:r>
            <a:r>
              <a:rPr kumimoji="0" lang="nl-NL" sz="1800" b="0" i="0" u="none" strike="noStrike" kern="1200" cap="none" spc="0" normalizeH="0" baseline="0" noProof="0" dirty="0">
                <a:ln>
                  <a:noFill/>
                </a:ln>
                <a:solidFill>
                  <a:srgbClr val="585858"/>
                </a:solidFill>
                <a:effectLst/>
                <a:uLnTx/>
                <a:uFillTx/>
                <a:latin typeface="Arial"/>
                <a:ea typeface="+mn-ea"/>
                <a:cs typeface="+mn-cs"/>
              </a:rPr>
              <a:t>, le demandeur doit en être informé. Une documentation à cet effet est nécessaire. </a:t>
            </a:r>
            <a:endParaRPr kumimoji="0" lang="nl-NL"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3674809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395FB-18AF-4725-A42B-7BA09F4E2F1C}"/>
              </a:ext>
            </a:extLst>
          </p:cNvPr>
          <p:cNvSpPr>
            <a:spLocks noGrp="1"/>
          </p:cNvSpPr>
          <p:nvPr>
            <p:ph type="title"/>
          </p:nvPr>
        </p:nvSpPr>
        <p:spPr/>
        <p:txBody>
          <a:bodyPr/>
          <a:lstStyle/>
          <a:p>
            <a:r>
              <a:rPr lang="nl-BE" dirty="0" err="1"/>
              <a:t>Responsable</a:t>
            </a:r>
            <a:r>
              <a:rPr lang="nl-BE" dirty="0"/>
              <a:t> de la </a:t>
            </a:r>
            <a:r>
              <a:rPr lang="nl-BE" dirty="0" err="1"/>
              <a:t>biosécurité</a:t>
            </a:r>
            <a:endParaRPr lang="fr-BE" dirty="0"/>
          </a:p>
        </p:txBody>
      </p:sp>
      <p:sp>
        <p:nvSpPr>
          <p:cNvPr id="5" name="Content Placeholder 1">
            <a:extLst>
              <a:ext uri="{FF2B5EF4-FFF2-40B4-BE49-F238E27FC236}">
                <a16:creationId xmlns:a16="http://schemas.microsoft.com/office/drawing/2014/main" id="{1D539F08-4F51-428B-BFC8-7CFF09E00BBD}"/>
              </a:ext>
            </a:extLst>
          </p:cNvPr>
          <p:cNvSpPr txBox="1">
            <a:spLocks/>
          </p:cNvSpPr>
          <p:nvPr/>
        </p:nvSpPr>
        <p:spPr>
          <a:xfrm>
            <a:off x="359400" y="1825625"/>
            <a:ext cx="11473200" cy="170277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PRL 2017 </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0" i="0" u="none" strike="noStrike" kern="1200" cap="none" spc="30" normalizeH="0" baseline="0" noProof="0" dirty="0">
                <a:ln>
                  <a:noFill/>
                </a:ln>
                <a:solidFill>
                  <a:srgbClr val="585858"/>
                </a:solidFill>
                <a:effectLst/>
                <a:uLnTx/>
                <a:uFillTx/>
                <a:latin typeface="Arial"/>
                <a:ea typeface="+mn-ea"/>
                <a:cs typeface="+mn-cs"/>
              </a:rPr>
              <a:t>Un responsable de la biosécurité doit être désigné </a:t>
            </a:r>
            <a:r>
              <a:rPr kumimoji="0" lang="nl-NL" sz="1800" b="1" i="0" u="none" strike="noStrike" kern="1200" cap="none" spc="30" normalizeH="0" baseline="0" noProof="0" dirty="0">
                <a:ln>
                  <a:noFill/>
                </a:ln>
                <a:solidFill>
                  <a:srgbClr val="3AAA35"/>
                </a:solidFill>
                <a:effectLst/>
                <a:uLnTx/>
                <a:uFillTx/>
                <a:latin typeface="Arial"/>
                <a:ea typeface="+mn-ea"/>
                <a:cs typeface="+mn-cs"/>
              </a:rPr>
              <a:t>au sein du </a:t>
            </a:r>
            <a:r>
              <a:rPr kumimoji="0" lang="nl-NL" sz="1800" b="1" i="0" u="sng" strike="noStrike" kern="1200" cap="none" spc="30" normalizeH="0" baseline="0" noProof="0" dirty="0">
                <a:ln>
                  <a:noFill/>
                </a:ln>
                <a:solidFill>
                  <a:srgbClr val="3AAA35"/>
                </a:solidFill>
                <a:effectLst/>
                <a:uLnTx/>
                <a:uFillTx/>
                <a:latin typeface="Arial"/>
                <a:ea typeface="+mn-ea"/>
                <a:cs typeface="+mn-cs"/>
              </a:rPr>
              <a:t>laboratoire</a:t>
            </a:r>
            <a:r>
              <a:rPr kumimoji="0" lang="nl-NL" sz="1800" b="0" i="0" u="none" strike="noStrike" kern="1200" cap="none" spc="30" normalizeH="0" baseline="0" noProof="0" dirty="0">
                <a:ln>
                  <a:noFill/>
                </a:ln>
                <a:solidFill>
                  <a:srgbClr val="585858"/>
                </a:solidFill>
                <a:effectLst/>
                <a:uLnTx/>
                <a:uFillTx/>
                <a:latin typeface="Arial"/>
                <a:ea typeface="+mn-ea"/>
                <a:cs typeface="+mn-cs"/>
              </a:rPr>
              <a:t>.</a:t>
            </a:r>
          </a:p>
        </p:txBody>
      </p:sp>
      <p:sp>
        <p:nvSpPr>
          <p:cNvPr id="7" name="Content Placeholder 1">
            <a:extLst>
              <a:ext uri="{FF2B5EF4-FFF2-40B4-BE49-F238E27FC236}">
                <a16:creationId xmlns:a16="http://schemas.microsoft.com/office/drawing/2014/main" id="{0BB57588-8867-4D5E-A817-3EC679D20165}"/>
              </a:ext>
            </a:extLst>
          </p:cNvPr>
          <p:cNvSpPr txBox="1">
            <a:spLocks/>
          </p:cNvSpPr>
          <p:nvPr/>
        </p:nvSpPr>
        <p:spPr>
          <a:xfrm>
            <a:off x="359400" y="2878514"/>
            <a:ext cx="11473200" cy="170277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PRL 2025</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6.3.2.B </a:t>
            </a:r>
            <a:r>
              <a:rPr kumimoji="0" lang="nl-NL" sz="1800" b="0" i="0" u="none" strike="noStrike" kern="1200" cap="none" spc="30" normalizeH="0" baseline="0" noProof="0" dirty="0">
                <a:ln>
                  <a:noFill/>
                </a:ln>
                <a:solidFill>
                  <a:srgbClr val="585858"/>
                </a:solidFill>
                <a:effectLst/>
                <a:uLnTx/>
                <a:uFillTx/>
                <a:latin typeface="Arial"/>
                <a:ea typeface="+mn-ea"/>
                <a:cs typeface="+mn-cs"/>
              </a:rPr>
              <a:t>: La direction du laboratoire doit </a:t>
            </a:r>
            <a:r>
              <a:rPr kumimoji="0" lang="nl-NL" sz="1800" b="1" i="0" u="none" strike="noStrike" kern="1200" cap="none" spc="30" normalizeH="0" baseline="0" noProof="0" dirty="0">
                <a:ln>
                  <a:noFill/>
                </a:ln>
                <a:solidFill>
                  <a:srgbClr val="3AAA35"/>
                </a:solidFill>
                <a:effectLst/>
                <a:uLnTx/>
                <a:uFillTx/>
                <a:latin typeface="Arial"/>
                <a:ea typeface="+mn-ea"/>
                <a:cs typeface="+mn-cs"/>
              </a:rPr>
              <a:t>désigner</a:t>
            </a:r>
            <a:r>
              <a:rPr kumimoji="0" lang="nl-NL" sz="1800" b="0" i="0" u="none" strike="noStrike" kern="1200" cap="none" spc="30" normalizeH="0" baseline="0" noProof="0" dirty="0">
                <a:ln>
                  <a:noFill/>
                </a:ln>
                <a:solidFill>
                  <a:srgbClr val="585858"/>
                </a:solidFill>
                <a:effectLst/>
                <a:uLnTx/>
                <a:uFillTx/>
                <a:latin typeface="Arial"/>
                <a:ea typeface="+mn-ea"/>
                <a:cs typeface="+mn-cs"/>
              </a:rPr>
              <a:t> un responsable de la biosécurité.</a:t>
            </a:r>
          </a:p>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endParaRPr kumimoji="0" lang="nl-NL" sz="1800" b="0" i="0" u="none" strike="noStrike" kern="1200" cap="none" spc="30" normalizeH="0" baseline="0" noProof="0" dirty="0">
              <a:ln>
                <a:noFill/>
              </a:ln>
              <a:solidFill>
                <a:srgbClr val="585858"/>
              </a:solidFill>
              <a:effectLst/>
              <a:uLnTx/>
              <a:uFillTx/>
              <a:latin typeface="Arial"/>
              <a:ea typeface="+mn-ea"/>
              <a:cs typeface="+mn-cs"/>
            </a:endParaRPr>
          </a:p>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DÉFINITION PRL 2025</a:t>
            </a: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0" i="0" u="none" strike="noStrike" kern="1200" cap="none" spc="30" normalizeH="0" baseline="0" noProof="0" dirty="0">
                <a:ln>
                  <a:noFill/>
                </a:ln>
                <a:solidFill>
                  <a:srgbClr val="585858"/>
                </a:solidFill>
                <a:effectLst/>
                <a:uLnTx/>
                <a:uFillTx/>
                <a:latin typeface="Arial"/>
                <a:ea typeface="+mn-ea"/>
                <a:cs typeface="+mn-cs"/>
              </a:rPr>
              <a:t>Responsable</a:t>
            </a:r>
            <a:r>
              <a:rPr kumimoji="0" lang="nl-NL" sz="1800" b="1" i="0" u="none" strike="noStrike" kern="1200" cap="none" spc="30" normalizeH="0" baseline="0" noProof="0" dirty="0">
                <a:ln>
                  <a:noFill/>
                </a:ln>
                <a:solidFill>
                  <a:srgbClr val="585858"/>
                </a:solidFill>
                <a:effectLst/>
                <a:uLnTx/>
                <a:uFillTx/>
                <a:latin typeface="Arial"/>
                <a:ea typeface="+mn-ea"/>
                <a:cs typeface="+mn-cs"/>
              </a:rPr>
              <a:t> de la biosécurité </a:t>
            </a:r>
            <a:r>
              <a:rPr kumimoji="0" lang="nl-NL" sz="1800" b="0" i="0" u="none" strike="noStrike" kern="1200" cap="none" spc="30" normalizeH="0" baseline="0" noProof="0" dirty="0">
                <a:ln>
                  <a:noFill/>
                </a:ln>
                <a:solidFill>
                  <a:srgbClr val="585858"/>
                </a:solidFill>
                <a:effectLst/>
                <a:uLnTx/>
                <a:uFillTx/>
                <a:latin typeface="Arial"/>
                <a:ea typeface="+mn-ea"/>
                <a:cs typeface="+mn-cs"/>
              </a:rPr>
              <a:t>Personne désignée </a:t>
            </a:r>
            <a:r>
              <a:rPr kumimoji="0" lang="nl-NL" sz="1800" b="1" i="0" u="none" strike="noStrike" kern="1200" cap="none" spc="30" normalizeH="0" baseline="0" noProof="0" dirty="0">
                <a:ln>
                  <a:noFill/>
                </a:ln>
                <a:solidFill>
                  <a:srgbClr val="3AAA35"/>
                </a:solidFill>
                <a:effectLst/>
                <a:uLnTx/>
                <a:uFillTx/>
                <a:latin typeface="Arial"/>
                <a:ea typeface="+mn-ea"/>
                <a:cs typeface="+mn-cs"/>
              </a:rPr>
              <a:t>au sein de </a:t>
            </a:r>
            <a:r>
              <a:rPr kumimoji="0" lang="nl-NL" sz="1800" b="1" i="0" u="sng" strike="noStrike" kern="1200" cap="none" spc="30" normalizeH="0" baseline="0" noProof="0" dirty="0">
                <a:ln>
                  <a:noFill/>
                </a:ln>
                <a:solidFill>
                  <a:srgbClr val="3AAA35"/>
                </a:solidFill>
                <a:effectLst/>
                <a:uLnTx/>
                <a:uFillTx/>
                <a:latin typeface="Arial"/>
                <a:ea typeface="+mn-ea"/>
                <a:cs typeface="+mn-cs"/>
              </a:rPr>
              <a:t>l'organisation</a:t>
            </a:r>
            <a:r>
              <a:rPr kumimoji="0" lang="nl-NL" sz="1800" b="0" i="0" u="none" strike="noStrike" kern="1200" cap="none" spc="30" normalizeH="0" baseline="0" noProof="0" dirty="0">
                <a:ln>
                  <a:noFill/>
                </a:ln>
                <a:solidFill>
                  <a:srgbClr val="585858"/>
                </a:solidFill>
                <a:effectLst/>
                <a:uLnTx/>
                <a:uFillTx/>
                <a:latin typeface="Arial"/>
                <a:ea typeface="+mn-ea"/>
                <a:cs typeface="+mn-cs"/>
              </a:rPr>
              <a:t>, chargée de la gestion de la (bio)sécurité et de l'hygiène au sein du laboratoire. </a:t>
            </a:r>
            <a:endParaRPr kumimoji="0" lang="nl-NL" sz="1800" b="0" i="0" u="none" strike="noStrike" kern="1200" cap="none" spc="3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NL" sz="1800" b="0" i="0" u="none" strike="noStrike" kern="1200" cap="none" spc="30" normalizeH="0" baseline="0" noProof="0" dirty="0">
                <a:ln>
                  <a:noFill/>
                </a:ln>
                <a:solidFill>
                  <a:srgbClr val="585858"/>
                </a:solidFill>
                <a:effectLst/>
                <a:uLnTx/>
                <a:uFillTx/>
                <a:latin typeface="Arial"/>
                <a:ea typeface="+mn-ea"/>
                <a:cs typeface="+mn-cs"/>
              </a:rPr>
              <a:t> </a:t>
            </a:r>
            <a:endParaRPr kumimoji="0" lang="nl-NL" sz="1800" b="0" i="0" u="none" strike="noStrike" kern="1200" cap="none" spc="3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05490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395FB-18AF-4725-A42B-7BA09F4E2F1C}"/>
              </a:ext>
            </a:extLst>
          </p:cNvPr>
          <p:cNvSpPr>
            <a:spLocks noGrp="1"/>
          </p:cNvSpPr>
          <p:nvPr>
            <p:ph type="title"/>
          </p:nvPr>
        </p:nvSpPr>
        <p:spPr/>
        <p:txBody>
          <a:bodyPr/>
          <a:lstStyle/>
          <a:p>
            <a:r>
              <a:rPr lang="nl-BE" dirty="0"/>
              <a:t>Evaluation des fournisseurs</a:t>
            </a:r>
            <a:endParaRPr lang="fr-BE" dirty="0"/>
          </a:p>
        </p:txBody>
      </p:sp>
      <p:sp>
        <p:nvSpPr>
          <p:cNvPr id="6" name="Content Placeholder 1">
            <a:extLst>
              <a:ext uri="{FF2B5EF4-FFF2-40B4-BE49-F238E27FC236}">
                <a16:creationId xmlns:a16="http://schemas.microsoft.com/office/drawing/2014/main" id="{8DEA706D-7326-4A85-97DF-03E0E7F4EF56}"/>
              </a:ext>
            </a:extLst>
          </p:cNvPr>
          <p:cNvSpPr txBox="1">
            <a:spLocks/>
          </p:cNvSpPr>
          <p:nvPr/>
        </p:nvSpPr>
        <p:spPr>
          <a:xfrm>
            <a:off x="359400" y="1825625"/>
            <a:ext cx="11473200" cy="170277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PRL 2017 </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0" i="0" u="none" strike="noStrike" kern="1200" cap="none" spc="30" normalizeH="0" baseline="0" noProof="0" dirty="0">
                <a:ln>
                  <a:noFill/>
                </a:ln>
                <a:solidFill>
                  <a:srgbClr val="585858"/>
                </a:solidFill>
                <a:effectLst/>
                <a:uLnTx/>
                <a:uFillTx/>
                <a:latin typeface="Arial"/>
                <a:ea typeface="+mn-ea"/>
                <a:cs typeface="+mn-cs"/>
              </a:rPr>
              <a:t>Les performances de tous les fournisseurs critiques (y compris les prestataires de services) doivent être</a:t>
            </a:r>
            <a:r>
              <a:rPr kumimoji="0" lang="nl-NL" sz="1800" b="1" i="0" u="none" strike="noStrike" kern="1200" cap="none" spc="30" normalizeH="0" baseline="0" noProof="0" dirty="0">
                <a:ln>
                  <a:noFill/>
                </a:ln>
                <a:solidFill>
                  <a:srgbClr val="3AAA35"/>
                </a:solidFill>
                <a:effectLst/>
                <a:uLnTx/>
                <a:uFillTx/>
                <a:latin typeface="Arial"/>
                <a:ea typeface="+mn-ea"/>
                <a:cs typeface="+mn-cs"/>
              </a:rPr>
              <a:t> évaluées </a:t>
            </a:r>
            <a:r>
              <a:rPr kumimoji="0" lang="nl-NL" sz="1800" b="1" i="0" u="sng" strike="noStrike" kern="1200" cap="none" spc="30" normalizeH="0" baseline="0" noProof="0" dirty="0">
                <a:ln>
                  <a:noFill/>
                </a:ln>
                <a:solidFill>
                  <a:srgbClr val="3AAA35"/>
                </a:solidFill>
                <a:effectLst/>
                <a:uLnTx/>
                <a:uFillTx/>
                <a:latin typeface="Arial"/>
                <a:ea typeface="+mn-ea"/>
                <a:cs typeface="+mn-cs"/>
              </a:rPr>
              <a:t>chaque année </a:t>
            </a:r>
            <a:r>
              <a:rPr kumimoji="0" lang="nl-NL" sz="1800" b="0" i="0" u="none" strike="noStrike" kern="1200" cap="none" spc="30" normalizeH="0" baseline="0" noProof="0" dirty="0">
                <a:ln>
                  <a:noFill/>
                </a:ln>
                <a:solidFill>
                  <a:srgbClr val="585858"/>
                </a:solidFill>
                <a:effectLst/>
                <a:uLnTx/>
                <a:uFillTx/>
                <a:latin typeface="Arial"/>
                <a:ea typeface="+mn-ea"/>
                <a:cs typeface="+mn-cs"/>
              </a:rPr>
              <a:t>afin de vérifier si les exigences sont respectées.</a:t>
            </a:r>
          </a:p>
        </p:txBody>
      </p:sp>
      <p:sp>
        <p:nvSpPr>
          <p:cNvPr id="8" name="Content Placeholder 1">
            <a:extLst>
              <a:ext uri="{FF2B5EF4-FFF2-40B4-BE49-F238E27FC236}">
                <a16:creationId xmlns:a16="http://schemas.microsoft.com/office/drawing/2014/main" id="{068B0271-2DD2-403B-B132-D21DE2ADD377}"/>
              </a:ext>
            </a:extLst>
          </p:cNvPr>
          <p:cNvSpPr txBox="1">
            <a:spLocks/>
          </p:cNvSpPr>
          <p:nvPr/>
        </p:nvSpPr>
        <p:spPr>
          <a:xfrm>
            <a:off x="359400" y="3094538"/>
            <a:ext cx="11473200" cy="170277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PRL 2025</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6.8.3.A </a:t>
            </a:r>
            <a:r>
              <a:rPr kumimoji="0" lang="nl-NL" sz="1800" b="0" i="0" u="none" strike="noStrike" kern="1200" cap="none" spc="30" normalizeH="0" baseline="0" noProof="0" dirty="0">
                <a:ln>
                  <a:noFill/>
                </a:ln>
                <a:solidFill>
                  <a:srgbClr val="585858"/>
                </a:solidFill>
                <a:effectLst/>
                <a:uLnTx/>
                <a:uFillTx/>
                <a:latin typeface="Arial"/>
                <a:ea typeface="+mn-ea"/>
                <a:cs typeface="+mn-cs"/>
              </a:rPr>
              <a:t>: Le laboratoire dispose d'une procédure pour la sélection et </a:t>
            </a:r>
            <a:r>
              <a:rPr kumimoji="0" lang="nl-NL" sz="1800" b="1" i="0" u="none" strike="noStrike" kern="1200" cap="none" spc="30" normalizeH="0" baseline="0" noProof="0" dirty="0">
                <a:ln>
                  <a:noFill/>
                </a:ln>
                <a:solidFill>
                  <a:srgbClr val="3AAA35"/>
                </a:solidFill>
                <a:effectLst/>
                <a:uLnTx/>
                <a:uFillTx/>
                <a:latin typeface="Arial"/>
                <a:ea typeface="+mn-ea"/>
                <a:cs typeface="+mn-cs"/>
              </a:rPr>
              <a:t>l'évaluation </a:t>
            </a:r>
            <a:r>
              <a:rPr kumimoji="0" lang="nl-NL" sz="1800" b="1" i="0" u="sng" strike="noStrike" kern="1200" cap="none" spc="30" normalizeH="0" baseline="0" noProof="0" dirty="0">
                <a:ln>
                  <a:noFill/>
                </a:ln>
                <a:solidFill>
                  <a:srgbClr val="3AAA35"/>
                </a:solidFill>
                <a:effectLst/>
                <a:uLnTx/>
                <a:uFillTx/>
                <a:latin typeface="Arial"/>
                <a:ea typeface="+mn-ea"/>
                <a:cs typeface="+mn-cs"/>
              </a:rPr>
              <a:t>périodique</a:t>
            </a:r>
            <a:r>
              <a:rPr kumimoji="0" lang="nl-NL" sz="1800" b="1" i="0" u="none" strike="noStrike" kern="1200" cap="none" spc="30" normalizeH="0" baseline="0" noProof="0" dirty="0">
                <a:ln>
                  <a:noFill/>
                </a:ln>
                <a:solidFill>
                  <a:srgbClr val="3AAA35"/>
                </a:solidFill>
                <a:effectLst/>
                <a:uLnTx/>
                <a:uFillTx/>
                <a:latin typeface="Arial"/>
                <a:ea typeface="+mn-ea"/>
                <a:cs typeface="+mn-cs"/>
              </a:rPr>
              <a:t> </a:t>
            </a:r>
            <a:r>
              <a:rPr kumimoji="0" lang="nl-NL" sz="1800" b="0" i="0" u="none" strike="noStrike" kern="1200" cap="none" spc="30" normalizeH="0" baseline="0" noProof="0" dirty="0">
                <a:ln>
                  <a:noFill/>
                </a:ln>
                <a:solidFill>
                  <a:srgbClr val="585858"/>
                </a:solidFill>
                <a:effectLst/>
                <a:uLnTx/>
                <a:uFillTx/>
                <a:latin typeface="Arial"/>
                <a:ea typeface="+mn-ea"/>
                <a:cs typeface="+mn-cs"/>
              </a:rPr>
              <a:t>des fournisseurs et sous-traitants critiques.</a:t>
            </a:r>
            <a:endParaRPr kumimoji="0" lang="nl-NL" sz="2000" b="0" i="0" u="none" strike="noStrike" kern="1200" cap="none" spc="3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9701982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FD4B406-7806-48B7-A5D5-D5F404582DC7}"/>
              </a:ext>
            </a:extLst>
          </p:cNvPr>
          <p:cNvSpPr>
            <a:spLocks noGrp="1"/>
          </p:cNvSpPr>
          <p:nvPr>
            <p:ph type="title"/>
          </p:nvPr>
        </p:nvSpPr>
        <p:spPr>
          <a:xfrm>
            <a:off x="1607280" y="3013868"/>
            <a:ext cx="8977439" cy="830264"/>
          </a:xfrm>
        </p:spPr>
        <p:txBody>
          <a:bodyPr/>
          <a:lstStyle/>
          <a:p>
            <a:pPr algn="ctr"/>
            <a:r>
              <a:rPr lang="nl-BE" dirty="0"/>
              <a:t>VERSION 2025  </a:t>
            </a:r>
            <a:r>
              <a:rPr lang="nl-BE" dirty="0">
                <a:sym typeface="Wingdings" panose="05000000000000000000" pitchFamily="2" charset="2"/>
              </a:rPr>
              <a:t></a:t>
            </a:r>
            <a:r>
              <a:rPr lang="nl-BE" dirty="0"/>
              <a:t>  VISITES</a:t>
            </a:r>
          </a:p>
        </p:txBody>
      </p:sp>
    </p:spTree>
    <p:extLst>
      <p:ext uri="{BB962C8B-B14F-4D97-AF65-F5344CB8AC3E}">
        <p14:creationId xmlns:p14="http://schemas.microsoft.com/office/powerpoint/2010/main" val="23155767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395FB-18AF-4725-A42B-7BA09F4E2F1C}"/>
              </a:ext>
            </a:extLst>
          </p:cNvPr>
          <p:cNvSpPr>
            <a:spLocks noGrp="1"/>
          </p:cNvSpPr>
          <p:nvPr>
            <p:ph type="title"/>
          </p:nvPr>
        </p:nvSpPr>
        <p:spPr/>
        <p:txBody>
          <a:bodyPr/>
          <a:lstStyle/>
          <a:p>
            <a:r>
              <a:rPr lang="nl-BE" dirty="0"/>
              <a:t>Impact </a:t>
            </a:r>
            <a:r>
              <a:rPr lang="nl-BE" dirty="0" err="1"/>
              <a:t>sur</a:t>
            </a:r>
            <a:r>
              <a:rPr lang="nl-BE" dirty="0"/>
              <a:t> les visites/audits de Sciensano</a:t>
            </a:r>
            <a:endParaRPr lang="fr-BE" dirty="0"/>
          </a:p>
        </p:txBody>
      </p:sp>
      <p:sp>
        <p:nvSpPr>
          <p:cNvPr id="5" name="Pijl: rechts 3">
            <a:extLst>
              <a:ext uri="{FF2B5EF4-FFF2-40B4-BE49-F238E27FC236}">
                <a16:creationId xmlns:a16="http://schemas.microsoft.com/office/drawing/2014/main" id="{69EDC366-A946-4EE2-8F19-63D27B1FA8AA}"/>
              </a:ext>
            </a:extLst>
          </p:cNvPr>
          <p:cNvSpPr/>
          <p:nvPr/>
        </p:nvSpPr>
        <p:spPr>
          <a:xfrm>
            <a:off x="399276" y="1981710"/>
            <a:ext cx="11425832" cy="864096"/>
          </a:xfrm>
          <a:prstGeom prst="rightArrow">
            <a:avLst/>
          </a:prstGeom>
          <a:solidFill>
            <a:srgbClr val="3AAA35">
              <a:lumMod val="60000"/>
              <a:lumOff val="40000"/>
            </a:srgbClr>
          </a:solidFill>
          <a:ln w="25400" cap="flat" cmpd="sng" algn="ctr">
            <a:solidFill>
              <a:srgbClr val="3AAA35"/>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nl-BE" sz="1800" b="0" i="0" u="none" strike="noStrike" kern="0" cap="none" spc="0" normalizeH="0" baseline="0" noProof="0">
              <a:ln>
                <a:noFill/>
              </a:ln>
              <a:solidFill>
                <a:srgbClr val="58595B"/>
              </a:solidFill>
              <a:effectLst/>
              <a:uLnTx/>
              <a:uFillTx/>
              <a:latin typeface="Arial"/>
              <a:ea typeface="+mn-ea"/>
              <a:cs typeface="+mn-cs"/>
            </a:endParaRPr>
          </a:p>
        </p:txBody>
      </p:sp>
      <p:sp>
        <p:nvSpPr>
          <p:cNvPr id="7" name="Rechthoek: afgeronde hoeken 4">
            <a:extLst>
              <a:ext uri="{FF2B5EF4-FFF2-40B4-BE49-F238E27FC236}">
                <a16:creationId xmlns:a16="http://schemas.microsoft.com/office/drawing/2014/main" id="{343FEB8A-D776-409B-B437-23B951DCD43B}"/>
              </a:ext>
            </a:extLst>
          </p:cNvPr>
          <p:cNvSpPr/>
          <p:nvPr/>
        </p:nvSpPr>
        <p:spPr>
          <a:xfrm>
            <a:off x="399276" y="3637894"/>
            <a:ext cx="2830354" cy="767139"/>
          </a:xfrm>
          <a:prstGeom prst="roundRect">
            <a:avLst/>
          </a:prstGeom>
          <a:solidFill>
            <a:srgbClr val="3AAA35">
              <a:lumMod val="60000"/>
              <a:lumOff val="40000"/>
            </a:srgbClr>
          </a:solidFill>
          <a:ln w="25400" cap="flat" cmpd="sng" algn="ctr">
            <a:solidFill>
              <a:srgbClr val="3AAA35"/>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1" i="0" u="none" strike="noStrike" kern="0" cap="none" spc="0" normalizeH="0" baseline="0" noProof="0" dirty="0">
                <a:ln>
                  <a:noFill/>
                </a:ln>
                <a:solidFill>
                  <a:srgbClr val="FFFFFF"/>
                </a:solidFill>
                <a:effectLst/>
                <a:uLnTx/>
                <a:uFillTx/>
                <a:latin typeface="Arial"/>
                <a:ea typeface="+mn-ea"/>
                <a:cs typeface="+mn-cs"/>
              </a:rPr>
              <a:t>24/02/2025</a:t>
            </a:r>
            <a:br>
              <a:rPr kumimoji="0" lang="nl-BE" sz="1800" b="1" i="0" u="none" strike="noStrike" kern="0" cap="none" spc="0" normalizeH="0" baseline="0" noProof="0" dirty="0">
                <a:ln>
                  <a:noFill/>
                </a:ln>
                <a:solidFill>
                  <a:srgbClr val="FFFFFF"/>
                </a:solidFill>
                <a:effectLst/>
                <a:uLnTx/>
                <a:uFillTx/>
                <a:latin typeface="Arial"/>
                <a:ea typeface="+mn-ea"/>
                <a:cs typeface="+mn-cs"/>
              </a:rPr>
            </a:br>
            <a:r>
              <a:rPr kumimoji="0" lang="nl-BE" sz="1800" b="1" i="0" u="none" strike="noStrike" kern="0" cap="none" spc="0" normalizeH="0" baseline="0" noProof="0" dirty="0">
                <a:ln>
                  <a:noFill/>
                </a:ln>
                <a:solidFill>
                  <a:srgbClr val="FFFFFF"/>
                </a:solidFill>
                <a:effectLst/>
                <a:uLnTx/>
                <a:uFillTx/>
                <a:latin typeface="Arial"/>
                <a:ea typeface="+mn-ea"/>
                <a:cs typeface="+mn-cs"/>
              </a:rPr>
              <a:t>Publication</a:t>
            </a:r>
          </a:p>
        </p:txBody>
      </p:sp>
      <p:sp>
        <p:nvSpPr>
          <p:cNvPr id="9" name="Rechthoek: afgeronde hoeken 5">
            <a:extLst>
              <a:ext uri="{FF2B5EF4-FFF2-40B4-BE49-F238E27FC236}">
                <a16:creationId xmlns:a16="http://schemas.microsoft.com/office/drawing/2014/main" id="{DB2EBEE5-B9A3-4767-8BF6-9BDA8F01C353}"/>
              </a:ext>
            </a:extLst>
          </p:cNvPr>
          <p:cNvSpPr/>
          <p:nvPr/>
        </p:nvSpPr>
        <p:spPr>
          <a:xfrm>
            <a:off x="3495620" y="3637893"/>
            <a:ext cx="2830354" cy="767139"/>
          </a:xfrm>
          <a:prstGeom prst="roundRect">
            <a:avLst/>
          </a:prstGeom>
          <a:solidFill>
            <a:srgbClr val="3AAA35">
              <a:lumMod val="60000"/>
              <a:lumOff val="40000"/>
            </a:srgbClr>
          </a:solidFill>
          <a:ln w="25400" cap="flat" cmpd="sng" algn="ctr">
            <a:solidFill>
              <a:srgbClr val="3AAA35"/>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1" i="0" u="none" strike="noStrike" kern="0" cap="none" spc="0" normalizeH="0" baseline="0" noProof="0" dirty="0">
                <a:ln>
                  <a:noFill/>
                </a:ln>
                <a:solidFill>
                  <a:srgbClr val="FFFFFF"/>
                </a:solidFill>
                <a:effectLst/>
                <a:uLnTx/>
                <a:uFillTx/>
                <a:latin typeface="Arial"/>
                <a:ea typeface="+mn-ea"/>
                <a:cs typeface="+mn-cs"/>
              </a:rPr>
              <a:t>16/09/2025</a:t>
            </a:r>
            <a:br>
              <a:rPr kumimoji="0" lang="nl-BE" sz="1800" b="1" i="0" u="none" strike="noStrike" kern="0" cap="none" spc="0" normalizeH="0" baseline="0" noProof="0" dirty="0">
                <a:ln>
                  <a:noFill/>
                </a:ln>
                <a:solidFill>
                  <a:srgbClr val="FFFFFF"/>
                </a:solidFill>
                <a:effectLst/>
                <a:uLnTx/>
                <a:uFillTx/>
                <a:latin typeface="Arial"/>
                <a:ea typeface="+mn-ea"/>
                <a:cs typeface="+mn-cs"/>
              </a:rPr>
            </a:br>
            <a:r>
              <a:rPr kumimoji="0" lang="nl-BE" sz="1800" b="1" i="0" u="none" strike="noStrike" kern="0" cap="none" spc="0" normalizeH="0" baseline="0" noProof="0" dirty="0">
                <a:ln>
                  <a:noFill/>
                </a:ln>
                <a:solidFill>
                  <a:srgbClr val="FFFFFF"/>
                </a:solidFill>
                <a:effectLst/>
                <a:uLnTx/>
                <a:uFillTx/>
                <a:latin typeface="Arial"/>
                <a:ea typeface="+mn-ea"/>
                <a:cs typeface="+mn-cs"/>
              </a:rPr>
              <a:t>Symposium</a:t>
            </a:r>
          </a:p>
        </p:txBody>
      </p:sp>
      <p:sp>
        <p:nvSpPr>
          <p:cNvPr id="10" name="Rechthoek: afgeronde hoeken 6">
            <a:extLst>
              <a:ext uri="{FF2B5EF4-FFF2-40B4-BE49-F238E27FC236}">
                <a16:creationId xmlns:a16="http://schemas.microsoft.com/office/drawing/2014/main" id="{DAA20F9D-FC35-43C1-A892-B72513F88927}"/>
              </a:ext>
            </a:extLst>
          </p:cNvPr>
          <p:cNvSpPr/>
          <p:nvPr/>
        </p:nvSpPr>
        <p:spPr>
          <a:xfrm>
            <a:off x="8994754" y="3637893"/>
            <a:ext cx="2830354" cy="767139"/>
          </a:xfrm>
          <a:prstGeom prst="roundRect">
            <a:avLst/>
          </a:prstGeom>
          <a:solidFill>
            <a:srgbClr val="3AAA35">
              <a:lumMod val="60000"/>
              <a:lumOff val="40000"/>
            </a:srgbClr>
          </a:solidFill>
          <a:ln w="25400" cap="flat" cmpd="sng" algn="ctr">
            <a:solidFill>
              <a:srgbClr val="3AAA35"/>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1" i="0" u="none" strike="noStrike" kern="0" cap="none" spc="0" normalizeH="0" baseline="0" noProof="0" dirty="0">
                <a:ln>
                  <a:noFill/>
                </a:ln>
                <a:solidFill>
                  <a:srgbClr val="FFFFFF"/>
                </a:solidFill>
                <a:effectLst/>
                <a:uLnTx/>
                <a:uFillTx/>
                <a:latin typeface="Arial"/>
                <a:ea typeface="+mn-ea"/>
                <a:cs typeface="+mn-cs"/>
              </a:rPr>
              <a:t>01/09/2026</a:t>
            </a:r>
            <a:br>
              <a:rPr kumimoji="0" lang="nl-BE" sz="1800" b="1" i="0" u="none" strike="noStrike" kern="0" cap="none" spc="0" normalizeH="0" baseline="0" noProof="0" dirty="0">
                <a:ln>
                  <a:noFill/>
                </a:ln>
                <a:solidFill>
                  <a:srgbClr val="FFFFFF"/>
                </a:solidFill>
                <a:effectLst/>
                <a:uLnTx/>
                <a:uFillTx/>
                <a:latin typeface="Arial"/>
                <a:ea typeface="+mn-ea"/>
                <a:cs typeface="+mn-cs"/>
              </a:rPr>
            </a:br>
            <a:r>
              <a:rPr kumimoji="0" lang="nl-BE" sz="1800" b="1" i="0" u="none" strike="noStrike" kern="0" cap="none" spc="0" normalizeH="0" baseline="0" noProof="0" dirty="0">
                <a:ln>
                  <a:noFill/>
                </a:ln>
                <a:solidFill>
                  <a:srgbClr val="FFFFFF"/>
                </a:solidFill>
                <a:effectLst/>
                <a:uLnTx/>
                <a:uFillTx/>
                <a:latin typeface="Arial"/>
                <a:ea typeface="+mn-ea"/>
                <a:cs typeface="+mn-cs"/>
              </a:rPr>
              <a:t>Date limite</a:t>
            </a:r>
          </a:p>
        </p:txBody>
      </p:sp>
      <p:cxnSp>
        <p:nvCxnSpPr>
          <p:cNvPr id="11" name="Verbindingslijn: gebogen 8">
            <a:extLst>
              <a:ext uri="{FF2B5EF4-FFF2-40B4-BE49-F238E27FC236}">
                <a16:creationId xmlns:a16="http://schemas.microsoft.com/office/drawing/2014/main" id="{26712ACC-6354-487D-9343-7B1DD53E8DD3}"/>
              </a:ext>
            </a:extLst>
          </p:cNvPr>
          <p:cNvCxnSpPr>
            <a:endCxn id="7" idx="0"/>
          </p:cNvCxnSpPr>
          <p:nvPr/>
        </p:nvCxnSpPr>
        <p:spPr>
          <a:xfrm rot="16200000" flipH="1">
            <a:off x="566804" y="2390245"/>
            <a:ext cx="1440160" cy="1055137"/>
          </a:xfrm>
          <a:prstGeom prst="bentConnector3">
            <a:avLst/>
          </a:prstGeom>
          <a:noFill/>
          <a:ln w="57150" cap="flat" cmpd="sng" algn="ctr">
            <a:solidFill>
              <a:srgbClr val="3AAA35"/>
            </a:solidFill>
            <a:prstDash val="solid"/>
            <a:tailEnd type="triangle"/>
          </a:ln>
          <a:effectLst/>
        </p:spPr>
      </p:cxnSp>
      <p:cxnSp>
        <p:nvCxnSpPr>
          <p:cNvPr id="12" name="Verbindingslijn: gebogen 9">
            <a:extLst>
              <a:ext uri="{FF2B5EF4-FFF2-40B4-BE49-F238E27FC236}">
                <a16:creationId xmlns:a16="http://schemas.microsoft.com/office/drawing/2014/main" id="{E2CC04CC-99ED-4519-B09A-8644716F61DD}"/>
              </a:ext>
            </a:extLst>
          </p:cNvPr>
          <p:cNvCxnSpPr>
            <a:cxnSpLocks/>
            <a:endCxn id="9" idx="0"/>
          </p:cNvCxnSpPr>
          <p:nvPr/>
        </p:nvCxnSpPr>
        <p:spPr>
          <a:xfrm rot="16200000" flipH="1">
            <a:off x="3555138" y="2282234"/>
            <a:ext cx="1440158" cy="1271159"/>
          </a:xfrm>
          <a:prstGeom prst="bentConnector3">
            <a:avLst/>
          </a:prstGeom>
          <a:noFill/>
          <a:ln w="57150" cap="flat" cmpd="sng" algn="ctr">
            <a:solidFill>
              <a:srgbClr val="3AAA35"/>
            </a:solidFill>
            <a:prstDash val="solid"/>
            <a:tailEnd type="triangle"/>
          </a:ln>
          <a:effectLst/>
        </p:spPr>
      </p:cxnSp>
      <p:cxnSp>
        <p:nvCxnSpPr>
          <p:cNvPr id="13" name="Verbindingslijn: gebogen 12">
            <a:extLst>
              <a:ext uri="{FF2B5EF4-FFF2-40B4-BE49-F238E27FC236}">
                <a16:creationId xmlns:a16="http://schemas.microsoft.com/office/drawing/2014/main" id="{8D2642A4-B5D3-49EB-AAF7-A9A3219431A7}"/>
              </a:ext>
            </a:extLst>
          </p:cNvPr>
          <p:cNvCxnSpPr>
            <a:cxnSpLocks/>
          </p:cNvCxnSpPr>
          <p:nvPr/>
        </p:nvCxnSpPr>
        <p:spPr>
          <a:xfrm rot="5400000">
            <a:off x="10049122" y="2558543"/>
            <a:ext cx="1440159" cy="718539"/>
          </a:xfrm>
          <a:prstGeom prst="bentConnector3">
            <a:avLst/>
          </a:prstGeom>
          <a:noFill/>
          <a:ln w="57150" cap="flat" cmpd="sng" algn="ctr">
            <a:solidFill>
              <a:srgbClr val="3AAA35"/>
            </a:solidFill>
            <a:prstDash val="solid"/>
            <a:tailEnd type="triangle"/>
          </a:ln>
          <a:effectLst/>
        </p:spPr>
      </p:cxnSp>
      <p:sp>
        <p:nvSpPr>
          <p:cNvPr id="14" name="Rechteraccolade 14">
            <a:extLst>
              <a:ext uri="{FF2B5EF4-FFF2-40B4-BE49-F238E27FC236}">
                <a16:creationId xmlns:a16="http://schemas.microsoft.com/office/drawing/2014/main" id="{32B66E68-7407-4C8E-A07D-220FC3869B45}"/>
              </a:ext>
            </a:extLst>
          </p:cNvPr>
          <p:cNvSpPr/>
          <p:nvPr/>
        </p:nvSpPr>
        <p:spPr>
          <a:xfrm rot="5400000">
            <a:off x="5429085" y="-167779"/>
            <a:ext cx="453550" cy="10513168"/>
          </a:xfrm>
          <a:prstGeom prst="rightBrace">
            <a:avLst/>
          </a:prstGeom>
          <a:noFill/>
          <a:ln w="28575" cap="flat" cmpd="sng" algn="ctr">
            <a:solidFill>
              <a:srgbClr val="3AAA35">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nl-BE" sz="1800" b="0" i="0" u="none" strike="noStrike" kern="0" cap="none" spc="0" normalizeH="0" baseline="0" noProof="0">
              <a:ln>
                <a:noFill/>
              </a:ln>
              <a:solidFill>
                <a:srgbClr val="58595B"/>
              </a:solidFill>
              <a:effectLst/>
              <a:uLnTx/>
              <a:uFillTx/>
              <a:latin typeface="Arial"/>
              <a:ea typeface="+mn-ea"/>
              <a:cs typeface="+mn-cs"/>
            </a:endParaRPr>
          </a:p>
        </p:txBody>
      </p:sp>
      <p:sp>
        <p:nvSpPr>
          <p:cNvPr id="15" name="Rechthoek 15">
            <a:extLst>
              <a:ext uri="{FF2B5EF4-FFF2-40B4-BE49-F238E27FC236}">
                <a16:creationId xmlns:a16="http://schemas.microsoft.com/office/drawing/2014/main" id="{0E2654E0-AC9C-4B4A-B3D6-29EA24CDF22C}"/>
              </a:ext>
            </a:extLst>
          </p:cNvPr>
          <p:cNvSpPr/>
          <p:nvPr/>
        </p:nvSpPr>
        <p:spPr>
          <a:xfrm>
            <a:off x="399276" y="5635863"/>
            <a:ext cx="10513168" cy="453551"/>
          </a:xfrm>
          <a:prstGeom prst="rect">
            <a:avLst/>
          </a:prstGeom>
          <a:solidFill>
            <a:srgbClr val="3AAA35"/>
          </a:solidFill>
          <a:ln w="25400" cap="flat" cmpd="sng" algn="ctr">
            <a:solidFill>
              <a:srgbClr val="3AAA35">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1" i="0" u="none" strike="noStrike" kern="0" cap="none" spc="0" normalizeH="0" baseline="0" noProof="0" dirty="0">
                <a:ln>
                  <a:noFill/>
                </a:ln>
                <a:solidFill>
                  <a:srgbClr val="FFFFFF"/>
                </a:solidFill>
                <a:effectLst/>
                <a:uLnTx/>
                <a:uFillTx/>
                <a:latin typeface="Arial"/>
                <a:ea typeface="+mn-ea"/>
                <a:cs typeface="+mn-cs"/>
              </a:rPr>
              <a:t>! Audits conformes à la PRL 2025 ! </a:t>
            </a:r>
            <a:r>
              <a:rPr kumimoji="0" lang="nl-BE" sz="1800" b="0" i="0" u="none" strike="noStrike" kern="0" cap="none" spc="0" normalizeH="0" baseline="0" noProof="0" dirty="0">
                <a:ln>
                  <a:noFill/>
                </a:ln>
                <a:solidFill>
                  <a:srgbClr val="FFFFFF"/>
                </a:solidFill>
                <a:effectLst/>
                <a:uLnTx/>
                <a:uFillTx/>
                <a:latin typeface="Arial"/>
                <a:ea typeface="+mn-ea"/>
                <a:cs typeface="+mn-cs"/>
                <a:sym typeface="Wingdings" panose="05000000000000000000" pitchFamily="2" charset="2"/>
              </a:rPr>
              <a:t>   </a:t>
            </a:r>
            <a:r>
              <a:rPr kumimoji="0" lang="nl-BE" sz="1800" b="0" i="0" u="none" strike="noStrike" kern="0" cap="none" spc="0" normalizeH="0" baseline="0" noProof="0" dirty="0">
                <a:ln>
                  <a:noFill/>
                </a:ln>
                <a:solidFill>
                  <a:srgbClr val="FFFFFF"/>
                </a:solidFill>
                <a:effectLst/>
                <a:uLnTx/>
                <a:uFillTx/>
                <a:latin typeface="Arial"/>
                <a:ea typeface="+mn-ea"/>
                <a:cs typeface="+mn-cs"/>
              </a:rPr>
              <a:t> Pas </a:t>
            </a:r>
            <a:r>
              <a:rPr kumimoji="0" lang="nl-BE" sz="1800" b="0" i="0" u="none" strike="noStrike" kern="0" cap="none" spc="0" normalizeH="0" baseline="0" noProof="0" dirty="0" err="1">
                <a:ln>
                  <a:noFill/>
                </a:ln>
                <a:solidFill>
                  <a:srgbClr val="FFFFFF"/>
                </a:solidFill>
                <a:effectLst/>
                <a:uLnTx/>
                <a:uFillTx/>
                <a:latin typeface="Arial"/>
                <a:ea typeface="+mn-ea"/>
                <a:cs typeface="+mn-cs"/>
              </a:rPr>
              <a:t>de NC </a:t>
            </a:r>
            <a:r>
              <a:rPr kumimoji="0" lang="nl-BE" sz="1800" b="0" i="0" u="none" strike="noStrike" kern="0" cap="none" spc="0" normalizeH="0" baseline="0" noProof="0" dirty="0">
                <a:ln>
                  <a:noFill/>
                </a:ln>
                <a:solidFill>
                  <a:srgbClr val="FFFFFF"/>
                </a:solidFill>
                <a:effectLst/>
                <a:uLnTx/>
                <a:uFillTx/>
                <a:latin typeface="Arial"/>
                <a:ea typeface="+mn-ea"/>
                <a:cs typeface="+mn-cs"/>
              </a:rPr>
              <a:t>concernant les nouvelles exigences</a:t>
            </a:r>
          </a:p>
        </p:txBody>
      </p:sp>
    </p:spTree>
    <p:extLst>
      <p:ext uri="{BB962C8B-B14F-4D97-AF65-F5344CB8AC3E}">
        <p14:creationId xmlns:p14="http://schemas.microsoft.com/office/powerpoint/2010/main" val="72843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42B0C-4123-4842-9EF7-F562ED21BF0A}"/>
              </a:ext>
            </a:extLst>
          </p:cNvPr>
          <p:cNvSpPr>
            <a:spLocks noGrp="1"/>
          </p:cNvSpPr>
          <p:nvPr>
            <p:ph type="title"/>
          </p:nvPr>
        </p:nvSpPr>
        <p:spPr/>
        <p:txBody>
          <a:bodyPr/>
          <a:lstStyle/>
          <a:p>
            <a:r>
              <a:rPr lang="fr-FR" dirty="0">
                <a:solidFill>
                  <a:schemeClr val="tx2"/>
                </a:solidFill>
              </a:rPr>
              <a:t>Nouvelle structure du document</a:t>
            </a:r>
            <a:endParaRPr lang="nl-NL" dirty="0"/>
          </a:p>
        </p:txBody>
      </p:sp>
      <p:pic>
        <p:nvPicPr>
          <p:cNvPr id="9" name="Picture 8">
            <a:extLst>
              <a:ext uri="{FF2B5EF4-FFF2-40B4-BE49-F238E27FC236}">
                <a16:creationId xmlns:a16="http://schemas.microsoft.com/office/drawing/2014/main" id="{B1A0E5AA-C977-42EF-99DC-80B0317BFE9F}"/>
              </a:ext>
            </a:extLst>
          </p:cNvPr>
          <p:cNvPicPr>
            <a:picLocks noChangeAspect="1"/>
          </p:cNvPicPr>
          <p:nvPr/>
        </p:nvPicPr>
        <p:blipFill>
          <a:blip r:embed="rId2"/>
          <a:stretch>
            <a:fillRect/>
          </a:stretch>
        </p:blipFill>
        <p:spPr>
          <a:xfrm>
            <a:off x="346973" y="2135561"/>
            <a:ext cx="11498053" cy="3913971"/>
          </a:xfrm>
          <a:prstGeom prst="rect">
            <a:avLst/>
          </a:prstGeom>
        </p:spPr>
      </p:pic>
      <p:sp>
        <p:nvSpPr>
          <p:cNvPr id="14" name="Rechthoek: afgeronde hoeken 6">
            <a:extLst>
              <a:ext uri="{FF2B5EF4-FFF2-40B4-BE49-F238E27FC236}">
                <a16:creationId xmlns:a16="http://schemas.microsoft.com/office/drawing/2014/main" id="{D5C1C725-6D73-4FAF-8CD3-A7E4F52ACE7E}"/>
              </a:ext>
            </a:extLst>
          </p:cNvPr>
          <p:cNvSpPr/>
          <p:nvPr/>
        </p:nvSpPr>
        <p:spPr>
          <a:xfrm rot="1486542">
            <a:off x="8646977" y="684882"/>
            <a:ext cx="2905356" cy="720080"/>
          </a:xfrm>
          <a:prstGeom prst="roundRect">
            <a:avLst/>
          </a:prstGeom>
          <a:solidFill>
            <a:srgbClr val="C85019"/>
          </a:solidFill>
          <a:ln w="25400" cap="flat" cmpd="sng" algn="ctr">
            <a:solidFill>
              <a:srgbClr val="C85019">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0" i="0" u="none" strike="noStrike" kern="0" cap="none" spc="0" normalizeH="0" baseline="0" noProof="0" dirty="0">
                <a:ln>
                  <a:noFill/>
                </a:ln>
                <a:solidFill>
                  <a:srgbClr val="FFFFFF"/>
                </a:solidFill>
                <a:effectLst/>
                <a:uLnTx/>
                <a:uFillTx/>
                <a:latin typeface="Arial"/>
                <a:ea typeface="+mn-ea"/>
                <a:cs typeface="+mn-cs"/>
              </a:rPr>
              <a:t>Conforme à la norme ISO 15189</a:t>
            </a:r>
          </a:p>
        </p:txBody>
      </p:sp>
    </p:spTree>
    <p:extLst>
      <p:ext uri="{BB962C8B-B14F-4D97-AF65-F5344CB8AC3E}">
        <p14:creationId xmlns:p14="http://schemas.microsoft.com/office/powerpoint/2010/main" val="20875556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2AA55-8D8D-4B13-B8D7-7E69EFA95984}"/>
              </a:ext>
            </a:extLst>
          </p:cNvPr>
          <p:cNvSpPr>
            <a:spLocks noGrp="1"/>
          </p:cNvSpPr>
          <p:nvPr>
            <p:ph type="ctrTitle"/>
          </p:nvPr>
        </p:nvSpPr>
        <p:spPr/>
        <p:txBody>
          <a:bodyPr/>
          <a:lstStyle/>
          <a:p>
            <a:r>
              <a:rPr lang="nl-BE" dirty="0"/>
              <a:t>Arnaud Capron</a:t>
            </a:r>
            <a:endParaRPr lang="nl-NL" dirty="0"/>
          </a:p>
        </p:txBody>
      </p:sp>
      <p:sp>
        <p:nvSpPr>
          <p:cNvPr id="3" name="Subtitle 2">
            <a:extLst>
              <a:ext uri="{FF2B5EF4-FFF2-40B4-BE49-F238E27FC236}">
                <a16:creationId xmlns:a16="http://schemas.microsoft.com/office/drawing/2014/main" id="{ED4AC0BB-FC05-46CA-9DC0-A2C4F8677E4D}"/>
              </a:ext>
            </a:extLst>
          </p:cNvPr>
          <p:cNvSpPr>
            <a:spLocks noGrp="1"/>
          </p:cNvSpPr>
          <p:nvPr>
            <p:ph type="subTitle" idx="1"/>
          </p:nvPr>
        </p:nvSpPr>
        <p:spPr>
          <a:xfrm>
            <a:off x="1359462" y="4138709"/>
            <a:ext cx="9308538" cy="731520"/>
          </a:xfrm>
        </p:spPr>
        <p:txBody>
          <a:bodyPr/>
          <a:lstStyle/>
          <a:p>
            <a:r>
              <a:rPr lang="nl-NL" dirty="0">
                <a:hlinkClick r:id="rId2"/>
              </a:rPr>
              <a:t>Arnaud.Capron@Sciensano.be</a:t>
            </a:r>
            <a:r>
              <a:rPr lang="nl-NL" dirty="0"/>
              <a:t> </a:t>
            </a:r>
            <a:r>
              <a:rPr lang="nl-BE" spc="30" dirty="0">
                <a:solidFill>
                  <a:srgbClr val="585858"/>
                </a:solidFill>
                <a:latin typeface="Arial"/>
              </a:rPr>
              <a:t>• +32 2 642 53 97</a:t>
            </a:r>
            <a:endParaRPr lang="nl-NL" spc="30" dirty="0">
              <a:solidFill>
                <a:srgbClr val="585858"/>
              </a:solidFill>
              <a:latin typeface="Arial"/>
            </a:endParaRPr>
          </a:p>
        </p:txBody>
      </p:sp>
    </p:spTree>
    <p:extLst>
      <p:ext uri="{BB962C8B-B14F-4D97-AF65-F5344CB8AC3E}">
        <p14:creationId xmlns:p14="http://schemas.microsoft.com/office/powerpoint/2010/main" val="2374101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42B0C-4123-4842-9EF7-F562ED21BF0A}"/>
              </a:ext>
            </a:extLst>
          </p:cNvPr>
          <p:cNvSpPr>
            <a:spLocks noGrp="1"/>
          </p:cNvSpPr>
          <p:nvPr>
            <p:ph type="title"/>
          </p:nvPr>
        </p:nvSpPr>
        <p:spPr/>
        <p:txBody>
          <a:bodyPr/>
          <a:lstStyle/>
          <a:p>
            <a:r>
              <a:rPr lang="fr-FR" dirty="0">
                <a:solidFill>
                  <a:schemeClr val="tx2"/>
                </a:solidFill>
              </a:rPr>
              <a:t>Nouvelle structure du document</a:t>
            </a:r>
            <a:endParaRPr lang="nl-NL" dirty="0"/>
          </a:p>
        </p:txBody>
      </p:sp>
      <p:sp>
        <p:nvSpPr>
          <p:cNvPr id="5" name="Rechthoek: afgeronde hoeken 6">
            <a:extLst>
              <a:ext uri="{FF2B5EF4-FFF2-40B4-BE49-F238E27FC236}">
                <a16:creationId xmlns:a16="http://schemas.microsoft.com/office/drawing/2014/main" id="{6B942EAF-0F70-4F07-8E25-A44CA6F33DE9}"/>
              </a:ext>
            </a:extLst>
          </p:cNvPr>
          <p:cNvSpPr/>
          <p:nvPr/>
        </p:nvSpPr>
        <p:spPr>
          <a:xfrm>
            <a:off x="431536" y="2241586"/>
            <a:ext cx="4512336" cy="3385812"/>
          </a:xfrm>
          <a:prstGeom prst="roundRect">
            <a:avLst/>
          </a:prstGeom>
          <a:solidFill>
            <a:srgbClr val="FFFFFF"/>
          </a:solidFill>
          <a:ln w="25400" cap="flat" cmpd="sng" algn="ctr">
            <a:solidFill>
              <a:srgbClr val="3AAA35"/>
            </a:solidFill>
            <a:prstDash val="solid"/>
          </a:ln>
          <a:effectLst/>
        </p:spPr>
        <p:txBody>
          <a:bodyPr rtlCol="0" anchor="ctr"/>
          <a:lstStyle/>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nl-BE" sz="1800" b="1" i="0" u="none" strike="dblStrike" kern="0" cap="none" spc="0" normalizeH="0" baseline="0" noProof="0" dirty="0" err="1">
                <a:ln>
                  <a:noFill/>
                </a:ln>
                <a:solidFill>
                  <a:srgbClr val="58595B"/>
                </a:solidFill>
                <a:effectLst/>
                <a:uLnTx/>
                <a:uFillTx/>
                <a:latin typeface="Arial"/>
                <a:ea typeface="+mn-ea"/>
                <a:cs typeface="+mn-cs"/>
              </a:rPr>
              <a:t>Arrêté</a:t>
            </a:r>
            <a:r>
              <a:rPr kumimoji="0" lang="nl-BE" sz="1800" b="1" i="0" u="none" strike="dblStrike" kern="0" cap="none" spc="0" normalizeH="0" baseline="0" noProof="0" dirty="0">
                <a:ln>
                  <a:noFill/>
                </a:ln>
                <a:solidFill>
                  <a:srgbClr val="58595B"/>
                </a:solidFill>
                <a:effectLst/>
                <a:uLnTx/>
                <a:uFillTx/>
                <a:latin typeface="Arial"/>
                <a:ea typeface="+mn-ea"/>
                <a:cs typeface="+mn-cs"/>
              </a:rPr>
              <a:t> </a:t>
            </a:r>
            <a:r>
              <a:rPr kumimoji="0" lang="nl-BE" sz="1800" b="1" i="0" u="none" strike="dblStrike" kern="0" cap="none" spc="0" normalizeH="0" baseline="0" noProof="0" dirty="0" err="1">
                <a:ln>
                  <a:noFill/>
                </a:ln>
                <a:solidFill>
                  <a:srgbClr val="58595B"/>
                </a:solidFill>
                <a:effectLst/>
                <a:uLnTx/>
                <a:uFillTx/>
                <a:latin typeface="Arial"/>
                <a:ea typeface="+mn-ea"/>
                <a:cs typeface="+mn-cs"/>
              </a:rPr>
              <a:t>d’agrément</a:t>
            </a:r>
            <a:br>
              <a:rPr kumimoji="0" lang="nl-BE" sz="1800" b="1" i="0" u="none" strike="dblStrike" kern="0" cap="none" spc="0" normalizeH="0" baseline="0" noProof="0" dirty="0">
                <a:ln>
                  <a:noFill/>
                </a:ln>
                <a:solidFill>
                  <a:srgbClr val="58595B"/>
                </a:solidFill>
                <a:effectLst/>
                <a:uLnTx/>
                <a:uFillTx/>
                <a:latin typeface="Arial"/>
                <a:ea typeface="+mn-ea"/>
                <a:cs typeface="+mn-cs"/>
              </a:rPr>
            </a:br>
            <a:endParaRPr kumimoji="0" lang="nl-BE" sz="1800" b="1" i="0" u="none" strike="dblStrike" kern="0" cap="none" spc="0" normalizeH="0" baseline="0" noProof="0" dirty="0">
              <a:ln>
                <a:noFill/>
              </a:ln>
              <a:solidFill>
                <a:srgbClr val="58595B"/>
              </a:solidFill>
              <a:effectLst/>
              <a:uLnTx/>
              <a:uFillTx/>
              <a:latin typeface="Arial"/>
              <a:ea typeface="+mn-ea"/>
              <a:cs typeface="+mn-cs"/>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nl-BE" sz="1800" b="1" i="0" u="none" strike="dblStrike" kern="0" cap="none" spc="0" normalizeH="0" baseline="0" noProof="0" dirty="0">
                <a:ln>
                  <a:noFill/>
                </a:ln>
                <a:solidFill>
                  <a:srgbClr val="58595B"/>
                </a:solidFill>
                <a:effectLst/>
                <a:uLnTx/>
                <a:uFillTx/>
                <a:latin typeface="Arial"/>
                <a:ea typeface="+mn-ea"/>
                <a:cs typeface="+mn-cs"/>
              </a:rPr>
              <a:t>Question</a:t>
            </a:r>
            <a:br>
              <a:rPr kumimoji="0" lang="nl-BE" sz="1800" b="1" i="0" u="none" strike="dblStrike" kern="0" cap="none" spc="0" normalizeH="0" baseline="0" noProof="0" dirty="0">
                <a:ln>
                  <a:noFill/>
                </a:ln>
                <a:solidFill>
                  <a:srgbClr val="58595B"/>
                </a:solidFill>
                <a:effectLst/>
                <a:uLnTx/>
                <a:uFillTx/>
                <a:latin typeface="Arial"/>
                <a:ea typeface="+mn-ea"/>
                <a:cs typeface="+mn-cs"/>
              </a:rPr>
            </a:br>
            <a:endParaRPr kumimoji="0" lang="nl-BE" sz="1800" b="1" i="0" u="none" strike="dblStrike" kern="0" cap="none" spc="0" normalizeH="0" baseline="0" noProof="0" dirty="0">
              <a:ln>
                <a:noFill/>
              </a:ln>
              <a:solidFill>
                <a:srgbClr val="58595B"/>
              </a:solidFill>
              <a:effectLst/>
              <a:uLnTx/>
              <a:uFillTx/>
              <a:latin typeface="Arial"/>
              <a:ea typeface="+mn-ea"/>
              <a:cs typeface="+mn-cs"/>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nl-BE" sz="1800" b="1" i="0" u="none" strike="noStrike" kern="0" cap="none" spc="0" normalizeH="0" baseline="0" noProof="0" dirty="0" err="1">
                <a:ln>
                  <a:noFill/>
                </a:ln>
                <a:solidFill>
                  <a:srgbClr val="58595B"/>
                </a:solidFill>
                <a:effectLst/>
                <a:uLnTx/>
                <a:uFillTx/>
                <a:latin typeface="Arial"/>
                <a:ea typeface="+mn-ea"/>
                <a:cs typeface="+mn-cs"/>
              </a:rPr>
              <a:t>Commentaire</a:t>
            </a:r>
            <a:r>
              <a:rPr kumimoji="0" lang="nl-BE" sz="1800" b="1" i="0" u="none" strike="noStrike" kern="0" cap="none" spc="0" normalizeH="0" baseline="0" noProof="0" dirty="0">
                <a:ln>
                  <a:noFill/>
                </a:ln>
                <a:solidFill>
                  <a:srgbClr val="58595B"/>
                </a:solidFill>
                <a:effectLst/>
                <a:uLnTx/>
                <a:uFillTx/>
                <a:latin typeface="Arial"/>
                <a:ea typeface="+mn-ea"/>
                <a:cs typeface="+mn-cs"/>
              </a:rPr>
              <a:t> </a:t>
            </a:r>
            <a:r>
              <a:rPr kumimoji="0" lang="nl-BE" sz="1800" b="0" i="0" u="none" strike="noStrike" kern="0" cap="none" spc="0" normalizeH="0" baseline="0" noProof="0" dirty="0">
                <a:ln>
                  <a:noFill/>
                </a:ln>
                <a:solidFill>
                  <a:srgbClr val="58595B"/>
                </a:solidFill>
                <a:effectLst/>
                <a:uLnTx/>
                <a:uFillTx/>
                <a:latin typeface="Arial"/>
                <a:ea typeface="+mn-ea"/>
                <a:cs typeface="+mn-cs"/>
              </a:rPr>
              <a:t>(</a:t>
            </a:r>
            <a:r>
              <a:rPr kumimoji="0" lang="nl-BE" sz="1800" b="0" i="0" u="none" strike="dblStrike" kern="0" cap="none" spc="0" normalizeH="0" baseline="0" noProof="0" dirty="0">
                <a:ln>
                  <a:noFill/>
                </a:ln>
                <a:solidFill>
                  <a:srgbClr val="58595B"/>
                </a:solidFill>
                <a:effectLst/>
                <a:uLnTx/>
                <a:uFillTx/>
                <a:latin typeface="Arial"/>
                <a:ea typeface="+mn-ea"/>
                <a:cs typeface="+mn-cs"/>
              </a:rPr>
              <a:t>obligatoire </a:t>
            </a:r>
            <a:r>
              <a:rPr kumimoji="0" lang="nl-BE" sz="1800" b="0" i="0" u="none" strike="noStrike" kern="0" cap="none" spc="0" normalizeH="0" baseline="0" noProof="0" dirty="0">
                <a:ln>
                  <a:noFill/>
                </a:ln>
                <a:solidFill>
                  <a:srgbClr val="58595B"/>
                </a:solidFill>
                <a:effectLst/>
                <a:uLnTx/>
                <a:uFillTx/>
                <a:latin typeface="Arial"/>
                <a:ea typeface="+mn-ea"/>
                <a:cs typeface="+mn-cs"/>
              </a:rPr>
              <a:t>ou facultative)</a:t>
            </a:r>
            <a:br>
              <a:rPr kumimoji="0" lang="nl-BE" sz="1800" b="0" i="0" u="none" strike="noStrike" kern="0" cap="none" spc="0" normalizeH="0" baseline="0" noProof="0" dirty="0">
                <a:ln>
                  <a:noFill/>
                </a:ln>
                <a:solidFill>
                  <a:srgbClr val="58595B"/>
                </a:solidFill>
                <a:effectLst/>
                <a:uLnTx/>
                <a:uFillTx/>
                <a:latin typeface="Arial"/>
                <a:ea typeface="+mn-ea"/>
                <a:cs typeface="+mn-cs"/>
              </a:rPr>
            </a:br>
            <a:endParaRPr kumimoji="0" lang="nl-BE" sz="1800" b="0" i="0" u="none" strike="noStrike" kern="0" cap="none" spc="0" normalizeH="0" baseline="0" noProof="0" dirty="0">
              <a:ln>
                <a:noFill/>
              </a:ln>
              <a:solidFill>
                <a:srgbClr val="58595B"/>
              </a:solidFill>
              <a:effectLst/>
              <a:uLnTx/>
              <a:uFillTx/>
              <a:latin typeface="Arial"/>
              <a:ea typeface="+mn-ea"/>
              <a:cs typeface="+mn-cs"/>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nl-BE" sz="1800" b="1" i="0" u="none" strike="noStrike" kern="0" cap="none" spc="0" normalizeH="0" baseline="0" noProof="0" dirty="0">
                <a:ln>
                  <a:noFill/>
                </a:ln>
                <a:solidFill>
                  <a:srgbClr val="58595B"/>
                </a:solidFill>
                <a:effectLst/>
                <a:uLnTx/>
                <a:uFillTx/>
                <a:latin typeface="Arial"/>
                <a:ea typeface="+mn-ea"/>
                <a:cs typeface="+mn-cs"/>
              </a:rPr>
              <a:t>Exigences</a:t>
            </a:r>
            <a:br>
              <a:rPr kumimoji="0" lang="nl-BE" sz="1800" b="1" i="0" u="none" strike="noStrike" kern="0" cap="none" spc="0" normalizeH="0" baseline="0" noProof="0" dirty="0">
                <a:ln>
                  <a:noFill/>
                </a:ln>
                <a:solidFill>
                  <a:srgbClr val="58595B"/>
                </a:solidFill>
                <a:effectLst/>
                <a:uLnTx/>
                <a:uFillTx/>
                <a:latin typeface="Arial"/>
                <a:ea typeface="+mn-ea"/>
                <a:cs typeface="+mn-cs"/>
              </a:rPr>
            </a:br>
            <a:endParaRPr kumimoji="0" lang="nl-BE" sz="1800" b="1" i="0" u="none" strike="noStrike" kern="0" cap="none" spc="0" normalizeH="0" baseline="0" noProof="0" dirty="0">
              <a:ln>
                <a:noFill/>
              </a:ln>
              <a:solidFill>
                <a:srgbClr val="58595B"/>
              </a:solidFill>
              <a:effectLst/>
              <a:uLnTx/>
              <a:uFillTx/>
              <a:latin typeface="Arial"/>
              <a:ea typeface="+mn-ea"/>
              <a:cs typeface="+mn-cs"/>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nl-BE" sz="1800" b="1" i="0" u="none" strike="noStrike" kern="0" cap="none" spc="0" normalizeH="0" baseline="0" noProof="0" dirty="0">
                <a:ln>
                  <a:noFill/>
                </a:ln>
                <a:solidFill>
                  <a:srgbClr val="58595B"/>
                </a:solidFill>
                <a:effectLst/>
                <a:uLnTx/>
                <a:uFillTx/>
                <a:latin typeface="Arial"/>
                <a:ea typeface="+mn-ea"/>
                <a:cs typeface="+mn-cs"/>
              </a:rPr>
              <a:t>Références</a:t>
            </a:r>
          </a:p>
        </p:txBody>
      </p:sp>
      <p:sp>
        <p:nvSpPr>
          <p:cNvPr id="6" name="Rechthoek: afgeronde hoeken 7">
            <a:extLst>
              <a:ext uri="{FF2B5EF4-FFF2-40B4-BE49-F238E27FC236}">
                <a16:creationId xmlns:a16="http://schemas.microsoft.com/office/drawing/2014/main" id="{C645A9C0-FAD8-4964-9F57-87F3CB4DD854}"/>
              </a:ext>
            </a:extLst>
          </p:cNvPr>
          <p:cNvSpPr/>
          <p:nvPr/>
        </p:nvSpPr>
        <p:spPr>
          <a:xfrm>
            <a:off x="7248128" y="2566340"/>
            <a:ext cx="4585072" cy="2736304"/>
          </a:xfrm>
          <a:prstGeom prst="roundRect">
            <a:avLst/>
          </a:prstGeom>
          <a:solidFill>
            <a:srgbClr val="FFFFFF"/>
          </a:solidFill>
          <a:ln w="25400" cap="flat" cmpd="sng" algn="ctr">
            <a:solidFill>
              <a:srgbClr val="3AAA35"/>
            </a:solidFill>
            <a:prstDash val="solid"/>
          </a:ln>
          <a:effectLst/>
        </p:spPr>
        <p:txBody>
          <a:bodyPr rtlCol="0" anchor="ctr"/>
          <a:lstStyle/>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nl-BE" sz="1800" b="1" i="0" u="none" strike="noStrike" kern="0" cap="none" spc="0" normalizeH="0" baseline="0" noProof="0" dirty="0">
                <a:ln>
                  <a:noFill/>
                </a:ln>
                <a:solidFill>
                  <a:srgbClr val="3AAA35"/>
                </a:solidFill>
                <a:effectLst/>
                <a:uLnTx/>
                <a:uFillTx/>
                <a:latin typeface="Arial"/>
                <a:ea typeface="+mn-ea"/>
                <a:cs typeface="+mn-cs"/>
              </a:rPr>
              <a:t>Exigences </a:t>
            </a:r>
            <a:r>
              <a:rPr kumimoji="0" lang="nl-BE" sz="1800" b="0" i="0" u="none" strike="noStrike" kern="0" cap="none" spc="0" normalizeH="0" baseline="0" noProof="0" dirty="0">
                <a:ln>
                  <a:noFill/>
                </a:ln>
                <a:solidFill>
                  <a:srgbClr val="58595B"/>
                </a:solidFill>
                <a:effectLst/>
                <a:uLnTx/>
                <a:uFillTx/>
                <a:latin typeface="Arial"/>
                <a:ea typeface="+mn-ea"/>
                <a:cs typeface="+mn-cs"/>
              </a:rPr>
              <a:t>(numérotées de manière unique)</a:t>
            </a:r>
            <a:br>
              <a:rPr kumimoji="0" lang="nl-BE" sz="1800" b="0" i="0" u="none" strike="noStrike" kern="0" cap="none" spc="0" normalizeH="0" baseline="0" noProof="0" dirty="0">
                <a:ln>
                  <a:noFill/>
                </a:ln>
                <a:solidFill>
                  <a:srgbClr val="58595B"/>
                </a:solidFill>
                <a:effectLst/>
                <a:uLnTx/>
                <a:uFillTx/>
                <a:latin typeface="Arial"/>
                <a:ea typeface="+mn-ea"/>
                <a:cs typeface="+mn-cs"/>
              </a:rPr>
            </a:br>
            <a:endParaRPr kumimoji="0" lang="nl-BE" sz="1800" b="0" i="0" u="none" strike="noStrike" kern="0" cap="none" spc="0" normalizeH="0" baseline="0" noProof="0" dirty="0">
              <a:ln>
                <a:noFill/>
              </a:ln>
              <a:solidFill>
                <a:srgbClr val="58595B"/>
              </a:solidFill>
              <a:effectLst/>
              <a:uLnTx/>
              <a:uFillTx/>
              <a:latin typeface="Arial"/>
              <a:ea typeface="+mn-ea"/>
              <a:cs typeface="+mn-cs"/>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nl-BE" sz="1800" b="1" i="0" u="none" strike="noStrike" kern="0" cap="none" spc="0" normalizeH="0" baseline="0" noProof="0" dirty="0" err="1">
                <a:ln>
                  <a:noFill/>
                </a:ln>
                <a:solidFill>
                  <a:srgbClr val="3AAA35"/>
                </a:solidFill>
                <a:effectLst/>
                <a:uLnTx/>
                <a:uFillTx/>
                <a:latin typeface="Arial"/>
                <a:ea typeface="+mn-ea"/>
                <a:cs typeface="+mn-cs"/>
              </a:rPr>
              <a:t>Commentaire</a:t>
            </a:r>
            <a:r>
              <a:rPr kumimoji="0" lang="nl-BE" sz="1800" b="1" i="0" u="none" strike="noStrike" kern="0" cap="none" spc="0" normalizeH="0" baseline="0" noProof="0" dirty="0">
                <a:ln>
                  <a:noFill/>
                </a:ln>
                <a:solidFill>
                  <a:srgbClr val="3AAA35"/>
                </a:solidFill>
                <a:effectLst/>
                <a:uLnTx/>
                <a:uFillTx/>
                <a:latin typeface="Arial"/>
                <a:ea typeface="+mn-ea"/>
                <a:cs typeface="+mn-cs"/>
              </a:rPr>
              <a:t> </a:t>
            </a:r>
            <a:r>
              <a:rPr kumimoji="0" lang="nl-BE" sz="1800" b="0" i="0" u="none" strike="noStrike" kern="0" cap="none" spc="0" normalizeH="0" baseline="0" noProof="0" dirty="0">
                <a:ln>
                  <a:noFill/>
                </a:ln>
                <a:solidFill>
                  <a:srgbClr val="58595B"/>
                </a:solidFill>
                <a:effectLst/>
                <a:uLnTx/>
                <a:uFillTx/>
                <a:latin typeface="Arial"/>
                <a:ea typeface="+mn-ea"/>
                <a:cs typeface="+mn-cs"/>
              </a:rPr>
              <a:t>(toujours facultative)</a:t>
            </a:r>
            <a:br>
              <a:rPr kumimoji="0" lang="nl-BE" sz="1800" b="0" i="0" u="none" strike="noStrike" kern="0" cap="none" spc="0" normalizeH="0" baseline="0" noProof="0" dirty="0">
                <a:ln>
                  <a:noFill/>
                </a:ln>
                <a:solidFill>
                  <a:srgbClr val="58595B"/>
                </a:solidFill>
                <a:effectLst/>
                <a:uLnTx/>
                <a:uFillTx/>
                <a:latin typeface="Arial"/>
                <a:ea typeface="+mn-ea"/>
                <a:cs typeface="+mn-cs"/>
              </a:rPr>
            </a:br>
            <a:endParaRPr kumimoji="0" lang="nl-BE" sz="1800" b="0" i="0" u="none" strike="noStrike" kern="0" cap="none" spc="0" normalizeH="0" baseline="0" noProof="0" dirty="0">
              <a:ln>
                <a:noFill/>
              </a:ln>
              <a:solidFill>
                <a:srgbClr val="58595B"/>
              </a:solidFill>
              <a:effectLst/>
              <a:uLnTx/>
              <a:uFillTx/>
              <a:latin typeface="Arial"/>
              <a:ea typeface="+mn-ea"/>
              <a:cs typeface="+mn-cs"/>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nl-BE" sz="1800" b="1" i="0" u="none" strike="noStrike" kern="0" cap="none" spc="0" normalizeH="0" baseline="0" noProof="0" dirty="0">
                <a:ln>
                  <a:noFill/>
                </a:ln>
                <a:solidFill>
                  <a:srgbClr val="3AAA35"/>
                </a:solidFill>
                <a:effectLst/>
                <a:uLnTx/>
                <a:uFillTx/>
                <a:latin typeface="Arial"/>
                <a:ea typeface="+mn-ea"/>
                <a:cs typeface="+mn-cs"/>
              </a:rPr>
              <a:t>Références</a:t>
            </a:r>
          </a:p>
        </p:txBody>
      </p:sp>
      <p:sp>
        <p:nvSpPr>
          <p:cNvPr id="7" name="Pijl: rechts 9">
            <a:extLst>
              <a:ext uri="{FF2B5EF4-FFF2-40B4-BE49-F238E27FC236}">
                <a16:creationId xmlns:a16="http://schemas.microsoft.com/office/drawing/2014/main" id="{B26E8853-157F-495F-B1C8-9AFC387F9670}"/>
              </a:ext>
            </a:extLst>
          </p:cNvPr>
          <p:cNvSpPr/>
          <p:nvPr/>
        </p:nvSpPr>
        <p:spPr>
          <a:xfrm>
            <a:off x="5465930" y="3697953"/>
            <a:ext cx="1260140" cy="473078"/>
          </a:xfrm>
          <a:prstGeom prst="rightArrow">
            <a:avLst/>
          </a:prstGeom>
          <a:solidFill>
            <a:srgbClr val="3AAA35"/>
          </a:solidFill>
          <a:ln w="25400" cap="flat" cmpd="sng" algn="ctr">
            <a:solidFill>
              <a:srgbClr val="3AAA35">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1800" b="0" i="0" u="none" strike="noStrike" kern="0" cap="none" spc="0" normalizeH="0" baseline="0" noProof="0">
              <a:ln>
                <a:noFill/>
              </a:ln>
              <a:solidFill>
                <a:srgbClr val="FFFFFF"/>
              </a:solidFill>
              <a:effectLst/>
              <a:uLnTx/>
              <a:uFillTx/>
              <a:latin typeface="Arial"/>
              <a:ea typeface="+mn-ea"/>
              <a:cs typeface="+mn-cs"/>
            </a:endParaRPr>
          </a:p>
        </p:txBody>
      </p:sp>
    </p:spTree>
    <p:extLst>
      <p:ext uri="{BB962C8B-B14F-4D97-AF65-F5344CB8AC3E}">
        <p14:creationId xmlns:p14="http://schemas.microsoft.com/office/powerpoint/2010/main" val="3120336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42B0C-4123-4842-9EF7-F562ED21BF0A}"/>
              </a:ext>
            </a:extLst>
          </p:cNvPr>
          <p:cNvSpPr>
            <a:spLocks noGrp="1"/>
          </p:cNvSpPr>
          <p:nvPr>
            <p:ph type="title"/>
          </p:nvPr>
        </p:nvSpPr>
        <p:spPr/>
        <p:txBody>
          <a:bodyPr/>
          <a:lstStyle/>
          <a:p>
            <a:r>
              <a:rPr lang="nl-BE" dirty="0" err="1"/>
              <a:t>Modifications</a:t>
            </a:r>
            <a:r>
              <a:rPr lang="nl-BE" dirty="0"/>
              <a:t> de fond</a:t>
            </a:r>
            <a:endParaRPr lang="nl-NL" dirty="0"/>
          </a:p>
        </p:txBody>
      </p:sp>
      <p:sp>
        <p:nvSpPr>
          <p:cNvPr id="8" name="Rechthoek: afgeronde hoeken 1">
            <a:extLst>
              <a:ext uri="{FF2B5EF4-FFF2-40B4-BE49-F238E27FC236}">
                <a16:creationId xmlns:a16="http://schemas.microsoft.com/office/drawing/2014/main" id="{26C4A16D-2DAF-4216-87E4-DAF058A45A25}"/>
              </a:ext>
            </a:extLst>
          </p:cNvPr>
          <p:cNvSpPr/>
          <p:nvPr/>
        </p:nvSpPr>
        <p:spPr>
          <a:xfrm>
            <a:off x="3191996" y="2263252"/>
            <a:ext cx="5808008" cy="720080"/>
          </a:xfrm>
          <a:prstGeom prst="roundRect">
            <a:avLst/>
          </a:prstGeom>
          <a:solidFill>
            <a:srgbClr val="58595B"/>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0" i="0" u="none" strike="noStrike" kern="0" cap="none" spc="0" normalizeH="0" baseline="0" noProof="0" dirty="0">
                <a:ln>
                  <a:noFill/>
                </a:ln>
                <a:solidFill>
                  <a:srgbClr val="FFFFFF"/>
                </a:solidFill>
                <a:effectLst/>
                <a:uLnTx/>
                <a:uFillTx/>
                <a:latin typeface="Arial"/>
                <a:ea typeface="+mn-ea"/>
                <a:cs typeface="+mn-cs"/>
              </a:rPr>
              <a:t>Nouveautés dans la directive pratique</a:t>
            </a:r>
          </a:p>
        </p:txBody>
      </p:sp>
      <p:sp>
        <p:nvSpPr>
          <p:cNvPr id="9" name="Rechthoek: afgeronde hoeken 8">
            <a:extLst>
              <a:ext uri="{FF2B5EF4-FFF2-40B4-BE49-F238E27FC236}">
                <a16:creationId xmlns:a16="http://schemas.microsoft.com/office/drawing/2014/main" id="{C1204F53-D14C-4D37-8D60-EC3490B7A2FA}"/>
              </a:ext>
            </a:extLst>
          </p:cNvPr>
          <p:cNvSpPr/>
          <p:nvPr/>
        </p:nvSpPr>
        <p:spPr>
          <a:xfrm>
            <a:off x="3190644" y="3429000"/>
            <a:ext cx="5808008" cy="720080"/>
          </a:xfrm>
          <a:prstGeom prst="roundRect">
            <a:avLst/>
          </a:prstGeom>
          <a:solidFill>
            <a:srgbClr val="58595B"/>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0" i="0" u="none" strike="noStrike" kern="0" cap="none" spc="0" normalizeH="0" baseline="0" noProof="0" dirty="0">
                <a:ln>
                  <a:noFill/>
                </a:ln>
                <a:solidFill>
                  <a:srgbClr val="FFFFFF"/>
                </a:solidFill>
                <a:effectLst/>
                <a:uLnTx/>
                <a:uFillTx/>
                <a:latin typeface="Arial"/>
                <a:ea typeface="+mn-ea"/>
                <a:cs typeface="+mn-cs"/>
              </a:rPr>
              <a:t>Clarifications des exigences et de la législation existantes</a:t>
            </a:r>
          </a:p>
        </p:txBody>
      </p:sp>
      <p:sp>
        <p:nvSpPr>
          <p:cNvPr id="10" name="Rechthoek: afgeronde hoeken 10">
            <a:extLst>
              <a:ext uri="{FF2B5EF4-FFF2-40B4-BE49-F238E27FC236}">
                <a16:creationId xmlns:a16="http://schemas.microsoft.com/office/drawing/2014/main" id="{476F1955-FA32-4637-88F1-5E86C3621D52}"/>
              </a:ext>
            </a:extLst>
          </p:cNvPr>
          <p:cNvSpPr/>
          <p:nvPr/>
        </p:nvSpPr>
        <p:spPr>
          <a:xfrm>
            <a:off x="3190644" y="4594748"/>
            <a:ext cx="5808008" cy="720080"/>
          </a:xfrm>
          <a:prstGeom prst="roundRect">
            <a:avLst/>
          </a:prstGeom>
          <a:solidFill>
            <a:srgbClr val="58595B"/>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0" i="0" u="none" strike="noStrike" kern="0" cap="none" spc="0" normalizeH="0" baseline="0" noProof="0" dirty="0">
                <a:ln>
                  <a:noFill/>
                </a:ln>
                <a:solidFill>
                  <a:srgbClr val="FFFFFF"/>
                </a:solidFill>
                <a:effectLst/>
                <a:uLnTx/>
                <a:uFillTx/>
                <a:latin typeface="Arial"/>
                <a:ea typeface="+mn-ea"/>
                <a:cs typeface="+mn-cs"/>
              </a:rPr>
              <a:t>Reformulations ayant un impact</a:t>
            </a:r>
          </a:p>
        </p:txBody>
      </p:sp>
      <p:sp>
        <p:nvSpPr>
          <p:cNvPr id="11" name="Rechthoek: afgeronde hoeken 3">
            <a:extLst>
              <a:ext uri="{FF2B5EF4-FFF2-40B4-BE49-F238E27FC236}">
                <a16:creationId xmlns:a16="http://schemas.microsoft.com/office/drawing/2014/main" id="{2C917A5D-FFA9-495A-8166-4032D6E637C4}"/>
              </a:ext>
            </a:extLst>
          </p:cNvPr>
          <p:cNvSpPr/>
          <p:nvPr/>
        </p:nvSpPr>
        <p:spPr>
          <a:xfrm rot="1486542">
            <a:off x="8849474" y="1126746"/>
            <a:ext cx="2905356" cy="720080"/>
          </a:xfrm>
          <a:prstGeom prst="roundRect">
            <a:avLst/>
          </a:prstGeom>
          <a:solidFill>
            <a:srgbClr val="C85019"/>
          </a:solidFill>
          <a:ln w="25400" cap="flat" cmpd="sng" algn="ctr">
            <a:solidFill>
              <a:srgbClr val="C85019">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0" i="0" u="none" strike="noStrike" kern="0" cap="none" spc="0" normalizeH="0" baseline="0" noProof="0" dirty="0">
                <a:ln>
                  <a:noFill/>
                </a:ln>
                <a:solidFill>
                  <a:srgbClr val="FFFFFF"/>
                </a:solidFill>
                <a:effectLst/>
                <a:uLnTx/>
                <a:uFillTx/>
                <a:latin typeface="Arial"/>
                <a:ea typeface="+mn-ea"/>
                <a:cs typeface="+mn-cs"/>
              </a:rPr>
              <a:t>Liste non exhaustive</a:t>
            </a:r>
          </a:p>
        </p:txBody>
      </p:sp>
    </p:spTree>
    <p:extLst>
      <p:ext uri="{BB962C8B-B14F-4D97-AF65-F5344CB8AC3E}">
        <p14:creationId xmlns:p14="http://schemas.microsoft.com/office/powerpoint/2010/main" val="3668707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42B0C-4123-4842-9EF7-F562ED21BF0A}"/>
              </a:ext>
            </a:extLst>
          </p:cNvPr>
          <p:cNvSpPr>
            <a:spLocks noGrp="1"/>
          </p:cNvSpPr>
          <p:nvPr>
            <p:ph type="title"/>
          </p:nvPr>
        </p:nvSpPr>
        <p:spPr/>
        <p:txBody>
          <a:bodyPr/>
          <a:lstStyle/>
          <a:p>
            <a:r>
              <a:rPr lang="nl-BE" dirty="0" err="1"/>
              <a:t>Modifications</a:t>
            </a:r>
            <a:r>
              <a:rPr lang="nl-BE" dirty="0"/>
              <a:t> de fond</a:t>
            </a:r>
            <a:endParaRPr lang="nl-NL" dirty="0"/>
          </a:p>
        </p:txBody>
      </p:sp>
      <p:sp>
        <p:nvSpPr>
          <p:cNvPr id="7" name="Rechthoek: afgeronde hoeken 1">
            <a:extLst>
              <a:ext uri="{FF2B5EF4-FFF2-40B4-BE49-F238E27FC236}">
                <a16:creationId xmlns:a16="http://schemas.microsoft.com/office/drawing/2014/main" id="{64E1FF93-03A5-46A0-B6AD-6DF015AA1F10}"/>
              </a:ext>
            </a:extLst>
          </p:cNvPr>
          <p:cNvSpPr/>
          <p:nvPr/>
        </p:nvSpPr>
        <p:spPr>
          <a:xfrm>
            <a:off x="3191996" y="2263252"/>
            <a:ext cx="5808008" cy="720080"/>
          </a:xfrm>
          <a:prstGeom prst="roundRect">
            <a:avLst/>
          </a:prstGeom>
          <a:solidFill>
            <a:srgbClr val="3AAA35"/>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0" i="0" u="none" strike="noStrike" kern="0" cap="none" spc="0" normalizeH="0" baseline="0" noProof="0" dirty="0">
                <a:ln>
                  <a:noFill/>
                </a:ln>
                <a:solidFill>
                  <a:srgbClr val="FFFFFF"/>
                </a:solidFill>
                <a:effectLst/>
                <a:uLnTx/>
                <a:uFillTx/>
                <a:latin typeface="Arial"/>
                <a:ea typeface="+mn-ea"/>
                <a:cs typeface="+mn-cs"/>
              </a:rPr>
              <a:t>Nouveautés dans la directive pratique</a:t>
            </a:r>
          </a:p>
        </p:txBody>
      </p:sp>
      <p:sp>
        <p:nvSpPr>
          <p:cNvPr id="12" name="Rechthoek: afgeronde hoeken 8">
            <a:extLst>
              <a:ext uri="{FF2B5EF4-FFF2-40B4-BE49-F238E27FC236}">
                <a16:creationId xmlns:a16="http://schemas.microsoft.com/office/drawing/2014/main" id="{E7EBCDEE-D8D7-47B8-BCC1-71BB275A04E7}"/>
              </a:ext>
            </a:extLst>
          </p:cNvPr>
          <p:cNvSpPr/>
          <p:nvPr/>
        </p:nvSpPr>
        <p:spPr>
          <a:xfrm>
            <a:off x="3190644" y="3429000"/>
            <a:ext cx="5808008" cy="720080"/>
          </a:xfrm>
          <a:prstGeom prst="roundRect">
            <a:avLst/>
          </a:prstGeom>
          <a:solidFill>
            <a:srgbClr val="58595B"/>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0" i="0" u="none" strike="noStrike" kern="0" cap="none" spc="0" normalizeH="0" baseline="0" noProof="0" dirty="0">
                <a:ln>
                  <a:noFill/>
                </a:ln>
                <a:solidFill>
                  <a:srgbClr val="FFFFFF"/>
                </a:solidFill>
                <a:effectLst/>
                <a:uLnTx/>
                <a:uFillTx/>
                <a:latin typeface="Arial"/>
                <a:ea typeface="+mn-ea"/>
                <a:cs typeface="+mn-cs"/>
              </a:rPr>
              <a:t>Clarifications des exigences et de la législation existantes</a:t>
            </a:r>
          </a:p>
        </p:txBody>
      </p:sp>
      <p:sp>
        <p:nvSpPr>
          <p:cNvPr id="13" name="Rechthoek: afgeronde hoeken 10">
            <a:extLst>
              <a:ext uri="{FF2B5EF4-FFF2-40B4-BE49-F238E27FC236}">
                <a16:creationId xmlns:a16="http://schemas.microsoft.com/office/drawing/2014/main" id="{C7FFD2B8-C5CE-492B-BE60-4146FFDAD387}"/>
              </a:ext>
            </a:extLst>
          </p:cNvPr>
          <p:cNvSpPr/>
          <p:nvPr/>
        </p:nvSpPr>
        <p:spPr>
          <a:xfrm>
            <a:off x="3190644" y="4594748"/>
            <a:ext cx="5808008" cy="720080"/>
          </a:xfrm>
          <a:prstGeom prst="roundRect">
            <a:avLst/>
          </a:prstGeom>
          <a:solidFill>
            <a:srgbClr val="58595B"/>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800" b="0" i="0" u="none" strike="noStrike" kern="0" cap="none" spc="0" normalizeH="0" baseline="0" noProof="0" dirty="0">
                <a:ln>
                  <a:noFill/>
                </a:ln>
                <a:solidFill>
                  <a:srgbClr val="FFFFFF"/>
                </a:solidFill>
                <a:effectLst/>
                <a:uLnTx/>
                <a:uFillTx/>
                <a:latin typeface="Arial"/>
                <a:ea typeface="+mn-ea"/>
                <a:cs typeface="+mn-cs"/>
              </a:rPr>
              <a:t>Reformulations ayant un impact</a:t>
            </a:r>
          </a:p>
        </p:txBody>
      </p:sp>
    </p:spTree>
    <p:extLst>
      <p:ext uri="{BB962C8B-B14F-4D97-AF65-F5344CB8AC3E}">
        <p14:creationId xmlns:p14="http://schemas.microsoft.com/office/powerpoint/2010/main" val="3449112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99005-F9DA-4826-83D8-40368CD2F813}"/>
              </a:ext>
            </a:extLst>
          </p:cNvPr>
          <p:cNvSpPr>
            <a:spLocks noGrp="1"/>
          </p:cNvSpPr>
          <p:nvPr>
            <p:ph type="title"/>
          </p:nvPr>
        </p:nvSpPr>
        <p:spPr/>
        <p:txBody>
          <a:bodyPr/>
          <a:lstStyle/>
          <a:p>
            <a:pPr algn="l"/>
            <a:r>
              <a:rPr lang="fr-FR" dirty="0">
                <a:solidFill>
                  <a:schemeClr val="tx2"/>
                </a:solidFill>
              </a:rPr>
              <a:t>Gestion des risques</a:t>
            </a:r>
            <a:endParaRPr lang="nl-NL" dirty="0"/>
          </a:p>
        </p:txBody>
      </p:sp>
      <p:sp>
        <p:nvSpPr>
          <p:cNvPr id="5" name="Rechthoek: afgeronde hoeken 3">
            <a:extLst>
              <a:ext uri="{FF2B5EF4-FFF2-40B4-BE49-F238E27FC236}">
                <a16:creationId xmlns:a16="http://schemas.microsoft.com/office/drawing/2014/main" id="{C889A784-7FC9-4873-BC34-40DC75320B0A}"/>
              </a:ext>
            </a:extLst>
          </p:cNvPr>
          <p:cNvSpPr/>
          <p:nvPr/>
        </p:nvSpPr>
        <p:spPr>
          <a:xfrm rot="1486542">
            <a:off x="9301273" y="620879"/>
            <a:ext cx="2607675" cy="748963"/>
          </a:xfrm>
          <a:prstGeom prst="roundRect">
            <a:avLst/>
          </a:prstGeom>
          <a:solidFill>
            <a:srgbClr val="C85019"/>
          </a:solidFill>
          <a:ln w="25400" cap="flat" cmpd="sng" algn="ctr">
            <a:solidFill>
              <a:srgbClr val="C85019">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600" b="0" i="0" u="none" strike="noStrike" kern="0" cap="none" spc="0" normalizeH="0" baseline="0" noProof="0" dirty="0">
                <a:ln>
                  <a:noFill/>
                </a:ln>
                <a:solidFill>
                  <a:srgbClr val="FFFFFF"/>
                </a:solidFill>
                <a:effectLst/>
                <a:uLnTx/>
                <a:uFillTx/>
                <a:latin typeface="Arial"/>
                <a:ea typeface="+mn-ea"/>
                <a:cs typeface="+mn-cs"/>
              </a:rPr>
              <a:t>Une grande marge d'interprétation est volontairement laissée !</a:t>
            </a:r>
          </a:p>
        </p:txBody>
      </p:sp>
      <p:sp>
        <p:nvSpPr>
          <p:cNvPr id="8" name="Content Placeholder 1">
            <a:extLst>
              <a:ext uri="{FF2B5EF4-FFF2-40B4-BE49-F238E27FC236}">
                <a16:creationId xmlns:a16="http://schemas.microsoft.com/office/drawing/2014/main" id="{7FDE2473-ECED-4355-A9C4-1FB8F070A1A4}"/>
              </a:ext>
            </a:extLst>
          </p:cNvPr>
          <p:cNvSpPr txBox="1">
            <a:spLocks/>
          </p:cNvSpPr>
          <p:nvPr/>
        </p:nvSpPr>
        <p:spPr>
          <a:xfrm>
            <a:off x="359400" y="1881769"/>
            <a:ext cx="11473200" cy="1844976"/>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a:ln>
                  <a:noFill/>
                </a:ln>
                <a:solidFill>
                  <a:srgbClr val="585858"/>
                </a:solidFill>
                <a:effectLst/>
                <a:uLnTx/>
                <a:uFillTx/>
                <a:latin typeface="Arial" panose="020B0604020202020204" pitchFamily="34" charset="0"/>
                <a:ea typeface="+mn-ea"/>
                <a:cs typeface="+mn-cs"/>
              </a:rPr>
              <a:t>EXIGENCES </a:t>
            </a:r>
            <a:endParaRPr kumimoji="0" lang="nl-BE" sz="2000" b="0" i="0" u="none" strike="noStrike" kern="1200" cap="none" spc="30" normalizeH="0" baseline="0" noProof="0">
              <a:ln>
                <a:noFill/>
              </a:ln>
              <a:solidFill>
                <a:srgbClr val="585858"/>
              </a:solidFill>
              <a:effectLst/>
              <a:uLnTx/>
              <a:uFillTx/>
              <a:latin typeface="Arial" panose="020B0604020202020204" pitchFamily="34" charset="0"/>
              <a:ea typeface="+mn-ea"/>
              <a:cs typeface="+mn-cs"/>
            </a:endParaRPr>
          </a:p>
          <a:p>
            <a:pPr marL="342900" marR="0" lvl="0" indent="-34290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2000" b="1" i="0" u="none" strike="noStrike" kern="1200" cap="none" spc="30" normalizeH="0" baseline="0" noProof="0">
                <a:ln>
                  <a:noFill/>
                </a:ln>
                <a:solidFill>
                  <a:srgbClr val="585858"/>
                </a:solidFill>
                <a:effectLst/>
                <a:uLnTx/>
                <a:uFillTx/>
                <a:latin typeface="Arial" panose="020B0604020202020204" pitchFamily="34" charset="0"/>
                <a:ea typeface="+mn-ea"/>
                <a:cs typeface="+mn-cs"/>
              </a:rPr>
              <a:t>5.6.A </a:t>
            </a:r>
            <a:r>
              <a:rPr kumimoji="0" lang="nl-NL" sz="2000" b="0" i="0" u="none" strike="noStrike" kern="1200" cap="none" spc="30" normalizeH="0" baseline="0" noProof="0">
                <a:ln>
                  <a:noFill/>
                </a:ln>
                <a:solidFill>
                  <a:srgbClr val="585858"/>
                </a:solidFill>
                <a:effectLst/>
                <a:uLnTx/>
                <a:uFillTx/>
                <a:latin typeface="Arial" panose="020B0604020202020204" pitchFamily="34" charset="0"/>
                <a:ea typeface="+mn-ea"/>
                <a:cs typeface="+mn-cs"/>
              </a:rPr>
              <a:t>: La direction du laboratoire doit disposer d'une </a:t>
            </a:r>
            <a:r>
              <a:rPr kumimoji="0" lang="nl-NL" sz="2000" b="1" i="0" u="none" strike="noStrike" kern="1200" cap="none" spc="30" normalizeH="0" baseline="0" noProof="0">
                <a:ln>
                  <a:noFill/>
                </a:ln>
                <a:solidFill>
                  <a:srgbClr val="3AAA35"/>
                </a:solidFill>
                <a:effectLst/>
                <a:uLnTx/>
                <a:uFillTx/>
                <a:latin typeface="Arial" panose="020B0604020202020204" pitchFamily="34" charset="0"/>
                <a:ea typeface="+mn-ea"/>
                <a:cs typeface="+mn-cs"/>
              </a:rPr>
              <a:t>politique </a:t>
            </a:r>
            <a:r>
              <a:rPr kumimoji="0" lang="nl-NL" sz="2000" b="0" i="0" u="none" strike="noStrike" kern="1200" cap="none" spc="30" normalizeH="0" baseline="0" noProof="0">
                <a:ln>
                  <a:noFill/>
                </a:ln>
                <a:solidFill>
                  <a:srgbClr val="585858"/>
                </a:solidFill>
                <a:effectLst/>
                <a:uLnTx/>
                <a:uFillTx/>
                <a:latin typeface="Arial" panose="020B0604020202020204" pitchFamily="34" charset="0"/>
                <a:ea typeface="+mn-ea"/>
                <a:cs typeface="+mn-cs"/>
              </a:rPr>
              <a:t>relative à l'identification et à la gestion des risques et des </a:t>
            </a:r>
            <a:r>
              <a:rPr kumimoji="0" lang="fr-BE" sz="2000" b="0" i="0" u="none" strike="noStrike" kern="1200" cap="none" spc="30" normalizeH="0" baseline="0" noProof="0">
                <a:ln>
                  <a:noFill/>
                </a:ln>
                <a:solidFill>
                  <a:srgbClr val="585858"/>
                </a:solidFill>
                <a:effectLst/>
                <a:uLnTx/>
                <a:uFillTx/>
                <a:latin typeface="Arial" panose="020B0604020202020204" pitchFamily="34" charset="0"/>
                <a:ea typeface="+mn-ea"/>
                <a:cs typeface="+mn-cs"/>
              </a:rPr>
              <a:t>opportunités</a:t>
            </a:r>
            <a:r>
              <a:rPr kumimoji="0" lang="nl-NL" sz="2000" b="0" i="0" u="none" strike="noStrike" kern="1200" cap="none" spc="30" normalizeH="0" baseline="0" noProof="0">
                <a:ln>
                  <a:noFill/>
                </a:ln>
                <a:solidFill>
                  <a:srgbClr val="585858"/>
                </a:solidFill>
                <a:effectLst/>
                <a:uLnTx/>
                <a:uFillTx/>
                <a:latin typeface="Arial" panose="020B0604020202020204" pitchFamily="34" charset="0"/>
                <a:ea typeface="+mn-ea"/>
                <a:cs typeface="+mn-cs"/>
              </a:rPr>
              <a:t> d'amélioration. </a:t>
            </a:r>
            <a:endParaRPr kumimoji="0" lang="nl-NL" sz="2000" b="0" i="0" u="none" strike="noStrike" kern="1200" cap="none" spc="30" normalizeH="0" baseline="0" noProof="0">
              <a:ln>
                <a:noFill/>
              </a:ln>
              <a:solidFill>
                <a:srgbClr val="000000"/>
              </a:solidFill>
              <a:effectLst/>
              <a:uLnTx/>
              <a:uFillTx/>
              <a:latin typeface="Arial" panose="020B0604020202020204" pitchFamily="34" charset="0"/>
              <a:ea typeface="+mn-ea"/>
              <a:cs typeface="+mn-cs"/>
            </a:endParaRPr>
          </a:p>
          <a:p>
            <a:pPr marL="342900" marR="0" lvl="0" indent="-34290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2000" b="1" i="0" u="none" strike="noStrike" kern="1200" cap="none" spc="30" normalizeH="0" baseline="0" noProof="0">
                <a:ln>
                  <a:noFill/>
                </a:ln>
                <a:solidFill>
                  <a:srgbClr val="585858"/>
                </a:solidFill>
                <a:effectLst/>
                <a:uLnTx/>
                <a:uFillTx/>
                <a:latin typeface="Arial" panose="020B0604020202020204" pitchFamily="34" charset="0"/>
                <a:ea typeface="+mn-ea"/>
                <a:cs typeface="+mn-cs"/>
              </a:rPr>
              <a:t>5.6.B </a:t>
            </a:r>
            <a:r>
              <a:rPr kumimoji="0" lang="nl-NL" sz="2000" b="0" i="0" u="none" strike="noStrike" kern="1200" cap="none" spc="30" normalizeH="0" baseline="0" noProof="0">
                <a:ln>
                  <a:noFill/>
                </a:ln>
                <a:solidFill>
                  <a:srgbClr val="585858"/>
                </a:solidFill>
                <a:effectLst/>
                <a:uLnTx/>
                <a:uFillTx/>
                <a:latin typeface="Arial" panose="020B0604020202020204" pitchFamily="34" charset="0"/>
                <a:ea typeface="+mn-ea"/>
                <a:cs typeface="+mn-cs"/>
              </a:rPr>
              <a:t>: La direction du laboratoire doit </a:t>
            </a:r>
            <a:r>
              <a:rPr kumimoji="0" lang="nl-NL" sz="2000" b="1" i="0" u="none" strike="noStrike" kern="1200" cap="none" spc="30" normalizeH="0" baseline="0" noProof="0">
                <a:ln>
                  <a:noFill/>
                </a:ln>
                <a:solidFill>
                  <a:srgbClr val="3AAA35"/>
                </a:solidFill>
                <a:effectLst/>
                <a:uLnTx/>
                <a:uFillTx/>
                <a:latin typeface="Arial" panose="020B0604020202020204" pitchFamily="34" charset="0"/>
                <a:ea typeface="+mn-ea"/>
                <a:cs typeface="+mn-cs"/>
              </a:rPr>
              <a:t>revoir</a:t>
            </a:r>
            <a:r>
              <a:rPr kumimoji="0" lang="nl-NL" sz="2000" b="0" i="0" u="none" strike="noStrike" kern="1200" cap="none" spc="30" normalizeH="0" baseline="0" noProof="0">
                <a:ln>
                  <a:noFill/>
                </a:ln>
                <a:solidFill>
                  <a:srgbClr val="585858"/>
                </a:solidFill>
                <a:effectLst/>
                <a:uLnTx/>
                <a:uFillTx/>
                <a:latin typeface="Arial" panose="020B0604020202020204" pitchFamily="34" charset="0"/>
                <a:ea typeface="+mn-ea"/>
                <a:cs typeface="+mn-cs"/>
              </a:rPr>
              <a:t> périodiquement la politique relative aux risques et aux possibilités d'amélioration. </a:t>
            </a:r>
            <a:endParaRPr kumimoji="0" lang="nl-NL" sz="2000" b="0" i="0" u="none" strike="noStrike" kern="1200" cap="none" spc="30" normalizeH="0" baseline="0" noProof="0" dirty="0">
              <a:ln>
                <a:noFill/>
              </a:ln>
              <a:solidFill>
                <a:srgbClr val="000000"/>
              </a:solidFill>
              <a:effectLst/>
              <a:uLnTx/>
              <a:uFillTx/>
              <a:latin typeface="Arial" panose="020B0604020202020204" pitchFamily="34" charset="0"/>
              <a:ea typeface="+mn-ea"/>
              <a:cs typeface="+mn-cs"/>
            </a:endParaRPr>
          </a:p>
        </p:txBody>
      </p:sp>
      <p:sp>
        <p:nvSpPr>
          <p:cNvPr id="9" name="Content Placeholder 1">
            <a:extLst>
              <a:ext uri="{FF2B5EF4-FFF2-40B4-BE49-F238E27FC236}">
                <a16:creationId xmlns:a16="http://schemas.microsoft.com/office/drawing/2014/main" id="{6B4F005E-6290-4A4F-99BC-97442F587C0C}"/>
              </a:ext>
            </a:extLst>
          </p:cNvPr>
          <p:cNvSpPr txBox="1">
            <a:spLocks/>
          </p:cNvSpPr>
          <p:nvPr/>
        </p:nvSpPr>
        <p:spPr>
          <a:xfrm>
            <a:off x="359400" y="3654586"/>
            <a:ext cx="11473200" cy="124219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95B"/>
                </a:solidFill>
                <a:effectLst/>
                <a:uLnTx/>
                <a:uFillTx/>
                <a:latin typeface="Arial"/>
                <a:ea typeface="+mn-ea"/>
                <a:cs typeface="+mn-cs"/>
              </a:rPr>
              <a:t>ATTENTES CONCRÈTES </a:t>
            </a:r>
            <a:endParaRPr kumimoji="0" lang="nl-BE" sz="2000" b="0" i="0" u="none" strike="noStrike" kern="1200" cap="none" spc="30" normalizeH="0" baseline="0" noProof="0" dirty="0">
              <a:ln>
                <a:noFill/>
              </a:ln>
              <a:solidFill>
                <a:srgbClr val="58595B"/>
              </a:solidFill>
              <a:effectLst/>
              <a:uLnTx/>
              <a:uFillTx/>
              <a:latin typeface="Arial"/>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3AAA35"/>
                </a:solidFill>
                <a:effectLst/>
                <a:uLnTx/>
                <a:uFillTx/>
                <a:latin typeface="Arial"/>
                <a:ea typeface="+mn-ea"/>
                <a:cs typeface="+mn-cs"/>
              </a:rPr>
              <a:t>Procédure</a:t>
            </a: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err="1">
                <a:ln>
                  <a:noFill/>
                </a:ln>
                <a:solidFill>
                  <a:srgbClr val="3AAA35"/>
                </a:solidFill>
                <a:effectLst/>
                <a:uLnTx/>
                <a:uFillTx/>
                <a:latin typeface="Arial"/>
                <a:ea typeface="+mn-ea"/>
                <a:cs typeface="+mn-cs"/>
              </a:rPr>
              <a:t>Révision</a:t>
            </a:r>
            <a:r>
              <a:rPr kumimoji="0" lang="nl-NL" sz="1800" b="1" i="0" u="none" strike="noStrike" kern="1200" cap="none" spc="30" normalizeH="0" baseline="0" noProof="0" dirty="0">
                <a:ln>
                  <a:noFill/>
                </a:ln>
                <a:solidFill>
                  <a:srgbClr val="3AAA35"/>
                </a:solidFill>
                <a:effectLst/>
                <a:uLnTx/>
                <a:uFillTx/>
                <a:latin typeface="Arial"/>
                <a:ea typeface="+mn-ea"/>
                <a:cs typeface="+mn-cs"/>
              </a:rPr>
              <a:t> </a:t>
            </a:r>
            <a:r>
              <a:rPr kumimoji="0" lang="nl-NL" sz="1800" b="1" i="0" u="none" strike="noStrike" kern="1200" cap="none" spc="30" normalizeH="0" baseline="0" noProof="0" dirty="0" err="1">
                <a:ln>
                  <a:noFill/>
                </a:ln>
                <a:solidFill>
                  <a:srgbClr val="3AAA35"/>
                </a:solidFill>
                <a:effectLst/>
                <a:uLnTx/>
                <a:uFillTx/>
                <a:latin typeface="Arial"/>
                <a:ea typeface="+mn-ea"/>
                <a:cs typeface="+mn-cs"/>
              </a:rPr>
              <a:t>périodique</a:t>
            </a:r>
            <a:r>
              <a:rPr kumimoji="0" lang="nl-NL" sz="1800" b="1" i="0" u="none" strike="noStrike" kern="1200" cap="none" spc="30" normalizeH="0" baseline="0" noProof="0" dirty="0">
                <a:ln>
                  <a:noFill/>
                </a:ln>
                <a:solidFill>
                  <a:srgbClr val="3AAA35"/>
                </a:solidFill>
                <a:effectLst/>
                <a:uLnTx/>
                <a:uFillTx/>
                <a:latin typeface="Arial"/>
                <a:ea typeface="+mn-ea"/>
                <a:cs typeface="+mn-cs"/>
              </a:rPr>
              <a:t> </a:t>
            </a:r>
            <a:r>
              <a:rPr kumimoji="0" lang="nl-NL" sz="1800" b="1" i="0" u="none" strike="noStrike" kern="1200" cap="none" spc="30" normalizeH="0" baseline="0" noProof="0" dirty="0" err="1">
                <a:ln>
                  <a:noFill/>
                </a:ln>
                <a:solidFill>
                  <a:srgbClr val="3AAA35"/>
                </a:solidFill>
                <a:effectLst/>
                <a:uLnTx/>
                <a:uFillTx/>
                <a:latin typeface="Arial"/>
                <a:ea typeface="+mn-ea"/>
                <a:cs typeface="+mn-cs"/>
              </a:rPr>
              <a:t>traçable</a:t>
            </a:r>
            <a:r>
              <a:rPr kumimoji="0" lang="nl-NL" sz="1800" b="0" i="0" u="none" strike="noStrike" kern="1200" cap="none" spc="30" normalizeH="0" baseline="0" noProof="0" dirty="0">
                <a:ln>
                  <a:noFill/>
                </a:ln>
                <a:solidFill>
                  <a:srgbClr val="58595B"/>
                </a:solidFill>
                <a:effectLst/>
                <a:uLnTx/>
                <a:uFillTx/>
                <a:latin typeface="Arial"/>
                <a:ea typeface="+mn-ea"/>
                <a:cs typeface="+mn-cs"/>
              </a:rPr>
              <a:t>, par exemple intégrée dans la revue de direction.</a:t>
            </a:r>
          </a:p>
        </p:txBody>
      </p:sp>
      <p:sp>
        <p:nvSpPr>
          <p:cNvPr id="10" name="Content Placeholder 1">
            <a:extLst>
              <a:ext uri="{FF2B5EF4-FFF2-40B4-BE49-F238E27FC236}">
                <a16:creationId xmlns:a16="http://schemas.microsoft.com/office/drawing/2014/main" id="{E36E1D90-EE3E-4E92-B9D1-FD4B7DAB2978}"/>
              </a:ext>
            </a:extLst>
          </p:cNvPr>
          <p:cNvSpPr txBox="1">
            <a:spLocks/>
          </p:cNvSpPr>
          <p:nvPr/>
        </p:nvSpPr>
        <p:spPr>
          <a:xfrm>
            <a:off x="359400" y="4885473"/>
            <a:ext cx="11473200" cy="124219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95B"/>
                </a:solidFill>
                <a:effectLst/>
                <a:uLnTx/>
                <a:uFillTx/>
                <a:latin typeface="Arial"/>
                <a:ea typeface="+mn-ea"/>
                <a:cs typeface="+mn-cs"/>
              </a:rPr>
              <a:t>APPLICATION PRATIQUE </a:t>
            </a:r>
            <a:endParaRPr kumimoji="0" lang="nl-BE" sz="2000" b="0" i="0" u="none" strike="noStrike" kern="1200" cap="none" spc="30" normalizeH="0" baseline="0" noProof="0" dirty="0">
              <a:ln>
                <a:noFill/>
              </a:ln>
              <a:solidFill>
                <a:srgbClr val="58595B"/>
              </a:solidFill>
              <a:effectLst/>
              <a:uLnTx/>
              <a:uFillTx/>
              <a:latin typeface="Arial"/>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0" i="0" u="none" strike="noStrike" kern="1200" cap="none" spc="30" normalizeH="0" baseline="0" noProof="0" dirty="0">
                <a:ln>
                  <a:noFill/>
                </a:ln>
                <a:solidFill>
                  <a:srgbClr val="58595B"/>
                </a:solidFill>
                <a:effectLst/>
                <a:uLnTx/>
                <a:uFillTx/>
                <a:latin typeface="Arial"/>
                <a:ea typeface="+mn-ea"/>
                <a:cs typeface="+mn-cs"/>
              </a:rPr>
              <a:t>Traitement des </a:t>
            </a:r>
            <a:r>
              <a:rPr kumimoji="0" lang="nl-NL" sz="1800" b="1" i="0" u="none" strike="noStrike" kern="1200" cap="none" spc="30" normalizeH="0" baseline="0" noProof="0" dirty="0">
                <a:ln>
                  <a:noFill/>
                </a:ln>
                <a:solidFill>
                  <a:srgbClr val="3AAA35"/>
                </a:solidFill>
                <a:effectLst/>
                <a:uLnTx/>
                <a:uFillTx/>
                <a:latin typeface="Arial"/>
                <a:ea typeface="+mn-ea"/>
                <a:cs typeface="+mn-cs"/>
              </a:rPr>
              <a:t>non-conformités </a:t>
            </a:r>
            <a:r>
              <a:rPr kumimoji="0" lang="nl-NL" sz="1800" b="0" i="0" u="none" strike="noStrike" kern="1200" cap="none" spc="30" normalizeH="0" baseline="0" noProof="0" dirty="0">
                <a:ln>
                  <a:noFill/>
                </a:ln>
                <a:solidFill>
                  <a:srgbClr val="58595B"/>
                </a:solidFill>
                <a:effectLst/>
                <a:uLnTx/>
                <a:uFillTx/>
                <a:latin typeface="Arial"/>
                <a:ea typeface="+mn-ea"/>
                <a:cs typeface="+mn-cs"/>
              </a:rPr>
              <a:t>(impact, actions, etc.)</a:t>
            </a: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3AAA35"/>
                </a:solidFill>
                <a:effectLst/>
                <a:uLnTx/>
                <a:uFillTx/>
                <a:latin typeface="Arial"/>
                <a:ea typeface="+mn-ea"/>
                <a:cs typeface="+mn-cs"/>
              </a:rPr>
              <a:t>Processus nouveaux et/ou modifiés </a:t>
            </a:r>
            <a:r>
              <a:rPr kumimoji="0" lang="nl-NL" sz="1800" b="0" i="0" u="none" strike="noStrike" kern="1200" cap="none" spc="30" normalizeH="0" baseline="0" noProof="0" dirty="0">
                <a:ln>
                  <a:noFill/>
                </a:ln>
                <a:solidFill>
                  <a:srgbClr val="58595B"/>
                </a:solidFill>
                <a:effectLst/>
                <a:uLnTx/>
                <a:uFillTx/>
                <a:latin typeface="Arial"/>
                <a:ea typeface="+mn-ea"/>
                <a:cs typeface="+mn-cs"/>
              </a:rPr>
              <a:t>(HFMEA, BOW TIE, </a:t>
            </a:r>
            <a:r>
              <a:rPr kumimoji="0" lang="nl-NL" sz="1800" b="0" i="0" u="none" strike="noStrike" kern="1200" cap="none" spc="30" normalizeH="0" baseline="0" noProof="0" dirty="0" err="1">
                <a:ln>
                  <a:noFill/>
                </a:ln>
                <a:solidFill>
                  <a:srgbClr val="58595B"/>
                </a:solidFill>
                <a:effectLst/>
                <a:uLnTx/>
                <a:uFillTx/>
                <a:latin typeface="Arial"/>
                <a:ea typeface="+mn-ea"/>
                <a:cs typeface="+mn-cs"/>
              </a:rPr>
              <a:t>etc</a:t>
            </a:r>
            <a:r>
              <a:rPr kumimoji="0" lang="nl-NL" sz="1800" b="0" i="0" u="none" strike="noStrike" kern="1200" cap="none" spc="30" normalizeH="0" baseline="0" noProof="0" dirty="0">
                <a:ln>
                  <a:noFill/>
                </a:ln>
                <a:solidFill>
                  <a:srgbClr val="58595B"/>
                </a:solidFill>
                <a:effectLst/>
                <a:uLnTx/>
                <a:uFillTx/>
                <a:latin typeface="Arial"/>
                <a:ea typeface="+mn-ea"/>
                <a:cs typeface="+mn-cs"/>
              </a:rPr>
              <a:t>…)</a:t>
            </a: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3AAA35"/>
                </a:solidFill>
                <a:effectLst/>
                <a:uLnTx/>
                <a:uFillTx/>
                <a:latin typeface="Arial"/>
                <a:ea typeface="+mn-ea"/>
                <a:cs typeface="+mn-cs"/>
              </a:rPr>
              <a:t>Justification des choix </a:t>
            </a:r>
            <a:r>
              <a:rPr kumimoji="0" lang="nl-NL" sz="1800" b="0" i="0" u="none" strike="noStrike" kern="1200" cap="none" spc="30" normalizeH="0" baseline="0" noProof="0" dirty="0">
                <a:ln>
                  <a:noFill/>
                </a:ln>
                <a:solidFill>
                  <a:srgbClr val="58595B"/>
                </a:solidFill>
                <a:effectLst/>
                <a:uLnTx/>
                <a:uFillTx/>
                <a:latin typeface="Arial"/>
                <a:ea typeface="+mn-ea"/>
                <a:cs typeface="+mn-cs"/>
              </a:rPr>
              <a:t>(IQC, vérification, </a:t>
            </a:r>
            <a:r>
              <a:rPr kumimoji="0" lang="nl-NL" sz="1800" b="0" i="0" u="none" strike="noStrike" kern="1200" cap="none" spc="30" normalizeH="0" baseline="0" noProof="0" dirty="0" err="1">
                <a:ln>
                  <a:noFill/>
                </a:ln>
                <a:solidFill>
                  <a:srgbClr val="58595B"/>
                </a:solidFill>
                <a:effectLst/>
                <a:uLnTx/>
                <a:uFillTx/>
                <a:latin typeface="Arial"/>
                <a:ea typeface="+mn-ea"/>
                <a:cs typeface="+mn-cs"/>
              </a:rPr>
              <a:t>etc</a:t>
            </a:r>
            <a:r>
              <a:rPr kumimoji="0" lang="nl-NL" sz="1800" b="0" i="0" u="none" strike="noStrike" kern="1200" cap="none" spc="30" normalizeH="0" baseline="0" noProof="0" dirty="0">
                <a:ln>
                  <a:noFill/>
                </a:ln>
                <a:solidFill>
                  <a:srgbClr val="58595B"/>
                </a:solidFill>
                <a:effectLst/>
                <a:uLnTx/>
                <a:uFillTx/>
                <a:latin typeface="Arial"/>
                <a:ea typeface="+mn-ea"/>
                <a:cs typeface="+mn-cs"/>
              </a:rPr>
              <a:t>…)</a:t>
            </a:r>
          </a:p>
        </p:txBody>
      </p:sp>
    </p:spTree>
    <p:extLst>
      <p:ext uri="{BB962C8B-B14F-4D97-AF65-F5344CB8AC3E}">
        <p14:creationId xmlns:p14="http://schemas.microsoft.com/office/powerpoint/2010/main" val="1767361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uiExpand="1" build="p"/>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99005-F9DA-4826-83D8-40368CD2F813}"/>
              </a:ext>
            </a:extLst>
          </p:cNvPr>
          <p:cNvSpPr>
            <a:spLocks noGrp="1"/>
          </p:cNvSpPr>
          <p:nvPr>
            <p:ph type="title"/>
          </p:nvPr>
        </p:nvSpPr>
        <p:spPr/>
        <p:txBody>
          <a:bodyPr/>
          <a:lstStyle/>
          <a:p>
            <a:pPr algn="l"/>
            <a:r>
              <a:rPr lang="fr-FR" dirty="0">
                <a:solidFill>
                  <a:schemeClr val="tx2"/>
                </a:solidFill>
              </a:rPr>
              <a:t>POCT</a:t>
            </a:r>
            <a:endParaRPr lang="nl-NL" dirty="0"/>
          </a:p>
        </p:txBody>
      </p:sp>
      <p:sp>
        <p:nvSpPr>
          <p:cNvPr id="11" name="Rechthoek: afgeronde hoeken 6">
            <a:extLst>
              <a:ext uri="{FF2B5EF4-FFF2-40B4-BE49-F238E27FC236}">
                <a16:creationId xmlns:a16="http://schemas.microsoft.com/office/drawing/2014/main" id="{77FF5F15-72A7-4314-B5F6-076A2E6CC169}"/>
              </a:ext>
            </a:extLst>
          </p:cNvPr>
          <p:cNvSpPr/>
          <p:nvPr/>
        </p:nvSpPr>
        <p:spPr>
          <a:xfrm rot="1486542">
            <a:off x="9209514" y="692262"/>
            <a:ext cx="2905356" cy="720080"/>
          </a:xfrm>
          <a:prstGeom prst="roundRect">
            <a:avLst/>
          </a:prstGeom>
          <a:solidFill>
            <a:srgbClr val="C85019"/>
          </a:solidFill>
          <a:ln w="25400" cap="flat" cmpd="sng" algn="ctr">
            <a:solidFill>
              <a:srgbClr val="C85019">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600" b="0" i="0" u="none" strike="noStrike" kern="0" cap="none" spc="0" normalizeH="0" baseline="0" noProof="0" dirty="0">
                <a:ln>
                  <a:noFill/>
                </a:ln>
                <a:solidFill>
                  <a:srgbClr val="FFFFFF"/>
                </a:solidFill>
                <a:effectLst/>
                <a:uLnTx/>
                <a:uFillTx/>
                <a:latin typeface="Arial"/>
                <a:ea typeface="+mn-ea"/>
                <a:cs typeface="+mn-cs"/>
              </a:rPr>
              <a:t>Chap9 contient quelques exigences</a:t>
            </a:r>
            <a:r>
              <a:rPr kumimoji="0" lang="nl-BE" sz="1600" b="1" i="0" u="none" strike="noStrike" kern="0" cap="none" spc="0" normalizeH="0" baseline="0" noProof="0" dirty="0">
                <a:ln>
                  <a:noFill/>
                </a:ln>
                <a:solidFill>
                  <a:srgbClr val="FFFFFF"/>
                </a:solidFill>
                <a:effectLst/>
                <a:uLnTx/>
                <a:uFillTx/>
                <a:latin typeface="Arial"/>
                <a:ea typeface="+mn-ea"/>
                <a:cs typeface="+mn-cs"/>
              </a:rPr>
              <a:t> supplémentaires</a:t>
            </a:r>
          </a:p>
        </p:txBody>
      </p:sp>
      <p:sp>
        <p:nvSpPr>
          <p:cNvPr id="14" name="Content Placeholder 1">
            <a:extLst>
              <a:ext uri="{FF2B5EF4-FFF2-40B4-BE49-F238E27FC236}">
                <a16:creationId xmlns:a16="http://schemas.microsoft.com/office/drawing/2014/main" id="{2BFB93C8-70B6-4CB3-812B-D70D2B15E1D1}"/>
              </a:ext>
            </a:extLst>
          </p:cNvPr>
          <p:cNvSpPr txBox="1">
            <a:spLocks/>
          </p:cNvSpPr>
          <p:nvPr/>
        </p:nvSpPr>
        <p:spPr>
          <a:xfrm>
            <a:off x="432228" y="1825625"/>
            <a:ext cx="11473200" cy="2808929"/>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858"/>
                </a:solidFill>
                <a:effectLst/>
                <a:uLnTx/>
                <a:uFillTx/>
                <a:latin typeface="Arial"/>
                <a:ea typeface="+mn-ea"/>
                <a:cs typeface="+mn-cs"/>
              </a:rPr>
              <a:t>EXIGENCES </a:t>
            </a:r>
            <a:endParaRPr kumimoji="0" lang="nl-BE" sz="2000" b="0" i="0" u="none" strike="noStrike" kern="1200" cap="none" spc="30" normalizeH="0" baseline="0" noProof="0" dirty="0">
              <a:ln>
                <a:noFill/>
              </a:ln>
              <a:solidFill>
                <a:srgbClr val="585858"/>
              </a:solidFill>
              <a:effectLst/>
              <a:uLnTx/>
              <a:uFillTx/>
              <a:latin typeface="Arial"/>
              <a:ea typeface="+mn-ea"/>
              <a:cs typeface="+mn-cs"/>
            </a:endParaRPr>
          </a:p>
          <a:p>
            <a:pPr marL="285750" marR="0" lvl="0" indent="-28575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9.2.A </a:t>
            </a:r>
            <a:r>
              <a:rPr kumimoji="0" lang="nl-NL" sz="1800" b="0" i="0" u="none" strike="noStrike" kern="1200" cap="none" spc="30" normalizeH="0" baseline="0" noProof="0" dirty="0">
                <a:ln>
                  <a:noFill/>
                </a:ln>
                <a:solidFill>
                  <a:srgbClr val="585858"/>
                </a:solidFill>
                <a:effectLst/>
                <a:uLnTx/>
                <a:uFillTx/>
                <a:latin typeface="Arial"/>
                <a:ea typeface="+mn-ea"/>
                <a:cs typeface="+mn-cs"/>
              </a:rPr>
              <a:t>: La politique relative à la mise en œuvre et à l'assurance qualité des tests POCT est définie dans </a:t>
            </a:r>
            <a:r>
              <a:rPr kumimoji="0" lang="nl-NL" sz="1800" b="0" i="0" u="none" strike="noStrike" kern="1200" cap="none" spc="30" normalizeH="0" baseline="0" noProof="0" dirty="0" err="1">
                <a:ln>
                  <a:noFill/>
                </a:ln>
                <a:solidFill>
                  <a:srgbClr val="585858"/>
                </a:solidFill>
                <a:effectLst/>
                <a:uLnTx/>
                <a:uFillTx/>
                <a:latin typeface="Arial"/>
                <a:ea typeface="+mn-ea"/>
                <a:cs typeface="+mn-cs"/>
              </a:rPr>
              <a:t>un</a:t>
            </a:r>
            <a:r>
              <a:rPr kumimoji="0" lang="nl-NL" sz="1800" b="0" i="0" u="none" strike="noStrike" kern="1200" cap="none" spc="30" normalizeH="0" baseline="0" noProof="0" dirty="0">
                <a:ln>
                  <a:noFill/>
                </a:ln>
                <a:solidFill>
                  <a:srgbClr val="585858"/>
                </a:solidFill>
                <a:effectLst/>
                <a:uLnTx/>
                <a:uFillTx/>
                <a:latin typeface="Arial"/>
                <a:ea typeface="+mn-ea"/>
                <a:cs typeface="+mn-cs"/>
              </a:rPr>
              <a:t> </a:t>
            </a:r>
            <a:r>
              <a:rPr kumimoji="0" lang="nl-NL" sz="1800" b="1" i="0" u="none" strike="noStrike" kern="1200" cap="none" spc="30" normalizeH="0" baseline="0" noProof="0" dirty="0" err="1">
                <a:ln>
                  <a:noFill/>
                </a:ln>
                <a:solidFill>
                  <a:srgbClr val="3AAA35"/>
                </a:solidFill>
                <a:effectLst/>
                <a:uLnTx/>
                <a:uFillTx/>
                <a:latin typeface="Arial"/>
                <a:ea typeface="+mn-ea"/>
                <a:cs typeface="+mn-cs"/>
              </a:rPr>
              <a:t>accord</a:t>
            </a:r>
            <a:r>
              <a:rPr kumimoji="0" lang="nl-NL" sz="1800" b="1" i="0" u="none" strike="noStrike" kern="1200" cap="none" spc="30" normalizeH="0" baseline="0" noProof="0" dirty="0">
                <a:ln>
                  <a:noFill/>
                </a:ln>
                <a:solidFill>
                  <a:srgbClr val="3AAA35"/>
                </a:solidFill>
                <a:effectLst/>
                <a:uLnTx/>
                <a:uFillTx/>
                <a:latin typeface="Arial"/>
                <a:ea typeface="+mn-ea"/>
                <a:cs typeface="+mn-cs"/>
              </a:rPr>
              <a:t> de services </a:t>
            </a:r>
            <a:r>
              <a:rPr kumimoji="0" lang="nl-NL" sz="1800" b="0" i="0" u="none" strike="noStrike" kern="1200" cap="none" spc="30" normalizeH="0" baseline="0" noProof="0" dirty="0">
                <a:ln>
                  <a:noFill/>
                </a:ln>
                <a:solidFill>
                  <a:srgbClr val="585858"/>
                </a:solidFill>
                <a:effectLst/>
                <a:uLnTx/>
                <a:uFillTx/>
                <a:latin typeface="Arial"/>
                <a:ea typeface="+mn-ea"/>
                <a:cs typeface="+mn-cs"/>
              </a:rPr>
              <a:t>conclu entre le directeur médical de l'organisation, la direction du laboratoire et les représentants médicaux des services où le POCT est utilisé. Le POCT ne </a:t>
            </a:r>
            <a:r>
              <a:rPr kumimoji="0" lang="nl-NL" sz="1800" b="0" i="0" u="none" strike="noStrike" kern="1200" cap="none" spc="30" normalizeH="0" baseline="0" noProof="0" dirty="0" err="1">
                <a:ln>
                  <a:noFill/>
                </a:ln>
                <a:solidFill>
                  <a:srgbClr val="585858"/>
                </a:solidFill>
                <a:effectLst/>
                <a:uLnTx/>
                <a:uFillTx/>
                <a:latin typeface="Arial"/>
                <a:ea typeface="+mn-ea"/>
                <a:cs typeface="+mn-cs"/>
              </a:rPr>
              <a:t>sont</a:t>
            </a:r>
            <a:r>
              <a:rPr kumimoji="0" lang="nl-NL" sz="1800" b="0" i="0" u="none" strike="noStrike" kern="1200" cap="none" spc="30" normalizeH="0" baseline="0" noProof="0" dirty="0">
                <a:ln>
                  <a:noFill/>
                </a:ln>
                <a:solidFill>
                  <a:srgbClr val="585858"/>
                </a:solidFill>
                <a:effectLst/>
                <a:uLnTx/>
                <a:uFillTx/>
                <a:latin typeface="Arial"/>
                <a:ea typeface="+mn-ea"/>
                <a:cs typeface="+mn-cs"/>
              </a:rPr>
              <a:t> réservés </a:t>
            </a:r>
            <a:r>
              <a:rPr kumimoji="0" lang="nl-NL" sz="1800" b="0" i="0" u="none" strike="noStrike" kern="1200" cap="none" spc="30" normalizeH="0" baseline="0" noProof="0" dirty="0" err="1">
                <a:ln>
                  <a:noFill/>
                </a:ln>
                <a:solidFill>
                  <a:srgbClr val="585858"/>
                </a:solidFill>
                <a:effectLst/>
                <a:uLnTx/>
                <a:uFillTx/>
                <a:latin typeface="Arial"/>
                <a:ea typeface="+mn-ea"/>
                <a:cs typeface="+mn-cs"/>
              </a:rPr>
              <a:t>qu’au</a:t>
            </a:r>
            <a:r>
              <a:rPr kumimoji="0" lang="nl-NL" sz="1800" b="0" i="0" u="none" strike="noStrike" kern="1200" cap="none" spc="30" normalizeH="0" baseline="0" noProof="0" dirty="0">
                <a:ln>
                  <a:noFill/>
                </a:ln>
                <a:solidFill>
                  <a:srgbClr val="585858"/>
                </a:solidFill>
                <a:effectLst/>
                <a:uLnTx/>
                <a:uFillTx/>
                <a:latin typeface="Arial"/>
                <a:ea typeface="+mn-ea"/>
                <a:cs typeface="+mn-cs"/>
              </a:rPr>
              <a:t> </a:t>
            </a:r>
            <a:r>
              <a:rPr kumimoji="0" lang="nl-NL" sz="1800" b="0" i="0" u="none" strike="noStrike" kern="1200" cap="none" spc="30" normalizeH="0" baseline="0" noProof="0" dirty="0" err="1">
                <a:ln>
                  <a:noFill/>
                </a:ln>
                <a:solidFill>
                  <a:srgbClr val="585858"/>
                </a:solidFill>
                <a:effectLst/>
                <a:uLnTx/>
                <a:uFillTx/>
                <a:latin typeface="Arial"/>
                <a:ea typeface="+mn-ea"/>
                <a:cs typeface="+mn-cs"/>
              </a:rPr>
              <a:t>cas</a:t>
            </a:r>
            <a:r>
              <a:rPr kumimoji="0" lang="nl-NL" sz="1800" b="0" i="0" u="none" strike="noStrike" kern="1200" cap="none" spc="30" normalizeH="0" baseline="0" noProof="0" dirty="0">
                <a:ln>
                  <a:noFill/>
                </a:ln>
                <a:solidFill>
                  <a:srgbClr val="585858"/>
                </a:solidFill>
                <a:effectLst/>
                <a:uLnTx/>
                <a:uFillTx/>
                <a:latin typeface="Arial"/>
                <a:ea typeface="+mn-ea"/>
                <a:cs typeface="+mn-cs"/>
              </a:rPr>
              <a:t> </a:t>
            </a:r>
            <a:r>
              <a:rPr kumimoji="0" lang="nl-NL" sz="1800" b="0" i="0" u="none" strike="noStrike" kern="1200" cap="none" spc="30" normalizeH="0" baseline="0" noProof="0" dirty="0" err="1">
                <a:ln>
                  <a:noFill/>
                </a:ln>
                <a:solidFill>
                  <a:srgbClr val="585858"/>
                </a:solidFill>
                <a:effectLst/>
                <a:uLnTx/>
                <a:uFillTx/>
                <a:latin typeface="Arial"/>
                <a:ea typeface="+mn-ea"/>
                <a:cs typeface="+mn-cs"/>
              </a:rPr>
              <a:t>où</a:t>
            </a:r>
            <a:r>
              <a:rPr kumimoji="0" lang="nl-NL" sz="1800" b="0" i="0" u="none" strike="noStrike" kern="1200" cap="none" spc="30" normalizeH="0" baseline="0" noProof="0" dirty="0">
                <a:ln>
                  <a:noFill/>
                </a:ln>
                <a:solidFill>
                  <a:srgbClr val="585858"/>
                </a:solidFill>
                <a:effectLst/>
                <a:uLnTx/>
                <a:uFillTx/>
                <a:latin typeface="Arial"/>
                <a:ea typeface="+mn-ea"/>
                <a:cs typeface="+mn-cs"/>
              </a:rPr>
              <a:t> les </a:t>
            </a:r>
            <a:r>
              <a:rPr kumimoji="0" lang="nl-NL" sz="1800" b="0" i="0" u="none" strike="noStrike" kern="1200" cap="none" spc="30" normalizeH="0" baseline="0" noProof="0" dirty="0" err="1">
                <a:ln>
                  <a:noFill/>
                </a:ln>
                <a:solidFill>
                  <a:srgbClr val="585858"/>
                </a:solidFill>
                <a:effectLst/>
                <a:uLnTx/>
                <a:uFillTx/>
                <a:latin typeface="Arial"/>
                <a:ea typeface="+mn-ea"/>
                <a:cs typeface="+mn-cs"/>
              </a:rPr>
              <a:t>avantages</a:t>
            </a:r>
            <a:r>
              <a:rPr kumimoji="0" lang="nl-NL" sz="1800" b="0" i="0" u="none" strike="noStrike" kern="1200" cap="none" spc="30" normalizeH="0" baseline="0" noProof="0" dirty="0">
                <a:ln>
                  <a:noFill/>
                </a:ln>
                <a:solidFill>
                  <a:srgbClr val="585858"/>
                </a:solidFill>
                <a:effectLst/>
                <a:uLnTx/>
                <a:uFillTx/>
                <a:latin typeface="Arial"/>
                <a:ea typeface="+mn-ea"/>
                <a:cs typeface="+mn-cs"/>
              </a:rPr>
              <a:t> pour le patient peuvent être clairement démontrés. </a:t>
            </a:r>
            <a:endParaRPr kumimoji="0" lang="nl-NL" sz="1800" b="0" i="0" u="none" strike="noStrike" kern="1200" cap="none" spc="30" normalizeH="0" baseline="0" noProof="0" dirty="0">
              <a:ln>
                <a:noFill/>
              </a:ln>
              <a:solidFill>
                <a:srgbClr val="000000"/>
              </a:solidFill>
              <a:effectLst/>
              <a:uLnTx/>
              <a:uFillTx/>
              <a:latin typeface="Arial"/>
              <a:ea typeface="+mn-ea"/>
              <a:cs typeface="+mn-cs"/>
            </a:endParaRPr>
          </a:p>
          <a:p>
            <a:pPr marL="285750" marR="0" lvl="0" indent="-285750" algn="just"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585858"/>
                </a:solidFill>
                <a:effectLst/>
                <a:uLnTx/>
                <a:uFillTx/>
                <a:latin typeface="Arial"/>
                <a:ea typeface="+mn-ea"/>
                <a:cs typeface="+mn-cs"/>
              </a:rPr>
              <a:t>9.2.B </a:t>
            </a:r>
            <a:r>
              <a:rPr kumimoji="0" lang="nl-NL" sz="1800" b="0" i="0" u="none" strike="noStrike" kern="1200" cap="none" spc="30" normalizeH="0" baseline="0" noProof="0" dirty="0">
                <a:ln>
                  <a:noFill/>
                </a:ln>
                <a:solidFill>
                  <a:srgbClr val="585858"/>
                </a:solidFill>
                <a:effectLst/>
                <a:uLnTx/>
                <a:uFillTx/>
                <a:latin typeface="Arial"/>
                <a:ea typeface="+mn-ea"/>
                <a:cs typeface="+mn-cs"/>
              </a:rPr>
              <a:t>: Le directeur du laboratoire doit assumer la </a:t>
            </a:r>
            <a:r>
              <a:rPr kumimoji="0" lang="nl-NL" sz="1800" b="1" i="0" u="none" strike="noStrike" kern="1200" cap="none" spc="30" normalizeH="0" baseline="0" noProof="0" dirty="0">
                <a:ln>
                  <a:noFill/>
                </a:ln>
                <a:solidFill>
                  <a:srgbClr val="3AAA35"/>
                </a:solidFill>
                <a:effectLst/>
                <a:uLnTx/>
                <a:uFillTx/>
                <a:latin typeface="Arial"/>
                <a:ea typeface="+mn-ea"/>
                <a:cs typeface="+mn-cs"/>
              </a:rPr>
              <a:t>responsabilité </a:t>
            </a:r>
            <a:r>
              <a:rPr kumimoji="0" lang="nl-NL" sz="1800" b="0" i="0" u="none" strike="noStrike" kern="1200" cap="none" spc="30" normalizeH="0" baseline="0" noProof="0" dirty="0">
                <a:ln>
                  <a:noFill/>
                </a:ln>
                <a:solidFill>
                  <a:srgbClr val="585858"/>
                </a:solidFill>
                <a:effectLst/>
                <a:uLnTx/>
                <a:uFillTx/>
                <a:latin typeface="Arial"/>
                <a:ea typeface="+mn-ea"/>
                <a:cs typeface="+mn-cs"/>
              </a:rPr>
              <a:t>finale de la mise en place de procédures appropriées pour contrôler l'exactitude et la qualité des POCT effectués au sein de l'organisation. </a:t>
            </a:r>
            <a:endParaRPr kumimoji="0" lang="nl-NL" sz="1800" b="0" i="0" u="none" strike="noStrike" kern="1200" cap="none" spc="30" normalizeH="0" baseline="0" noProof="0" dirty="0">
              <a:ln>
                <a:noFill/>
              </a:ln>
              <a:solidFill>
                <a:srgbClr val="000000"/>
              </a:solidFill>
              <a:effectLst/>
              <a:uLnTx/>
              <a:uFillTx/>
              <a:latin typeface="Arial"/>
              <a:ea typeface="+mn-ea"/>
              <a:cs typeface="+mn-cs"/>
            </a:endParaRPr>
          </a:p>
        </p:txBody>
      </p:sp>
      <p:sp>
        <p:nvSpPr>
          <p:cNvPr id="15" name="Content Placeholder 1">
            <a:extLst>
              <a:ext uri="{FF2B5EF4-FFF2-40B4-BE49-F238E27FC236}">
                <a16:creationId xmlns:a16="http://schemas.microsoft.com/office/drawing/2014/main" id="{51234B48-C4DF-486B-BA5D-284CEF9D03E5}"/>
              </a:ext>
            </a:extLst>
          </p:cNvPr>
          <p:cNvSpPr txBox="1">
            <a:spLocks/>
          </p:cNvSpPr>
          <p:nvPr/>
        </p:nvSpPr>
        <p:spPr>
          <a:xfrm>
            <a:off x="432228" y="4359425"/>
            <a:ext cx="11473200" cy="1242197"/>
          </a:xfrm>
          <a:prstGeom prst="rect">
            <a:avLst/>
          </a:prstGeom>
        </p:spPr>
        <p:txBody>
          <a:bodyPr/>
          <a:lstStyle>
            <a:lvl1pPr marL="0" indent="0" algn="l" defTabSz="914400" rtl="0" eaLnBrk="1" latinLnBrk="0" hangingPunct="1">
              <a:spcBef>
                <a:spcPct val="20000"/>
              </a:spcBef>
              <a:buClr>
                <a:srgbClr val="BCCF00"/>
              </a:buClr>
              <a:buFont typeface="Arial" panose="020B0604020202020204" pitchFamily="34" charset="0"/>
              <a:buNone/>
              <a:defRPr sz="2000" kern="1200" spc="3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lang="en-US" sz="1800" kern="1200" dirty="0" smtClean="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None/>
              <a:tabLst/>
              <a:defRPr/>
            </a:pPr>
            <a:r>
              <a:rPr kumimoji="0" lang="nl-BE" sz="2000" b="1" i="0" u="none" strike="noStrike" kern="1200" cap="none" spc="30" normalizeH="0" baseline="0" noProof="0" dirty="0">
                <a:ln>
                  <a:noFill/>
                </a:ln>
                <a:solidFill>
                  <a:srgbClr val="58595B"/>
                </a:solidFill>
                <a:effectLst/>
                <a:uLnTx/>
                <a:uFillTx/>
                <a:latin typeface="Arial"/>
                <a:ea typeface="+mn-ea"/>
                <a:cs typeface="+mn-cs"/>
              </a:rPr>
              <a:t>ATTENTES CONCRÈTES </a:t>
            </a:r>
            <a:endParaRPr kumimoji="0" lang="nl-BE" sz="2000" b="0" i="0" u="none" strike="noStrike" kern="1200" cap="none" spc="30" normalizeH="0" baseline="0" noProof="0" dirty="0">
              <a:ln>
                <a:noFill/>
              </a:ln>
              <a:solidFill>
                <a:srgbClr val="58595B"/>
              </a:solidFill>
              <a:effectLst/>
              <a:uLnTx/>
              <a:uFillTx/>
              <a:latin typeface="Arial"/>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BCCF00"/>
              </a:buClr>
              <a:buSzTx/>
              <a:buFont typeface="Arial" panose="020B0604020202020204" pitchFamily="34" charset="0"/>
              <a:buBlip>
                <a:blip r:embed="rId2"/>
              </a:buBlip>
              <a:tabLst/>
              <a:defRPr/>
            </a:pPr>
            <a:r>
              <a:rPr kumimoji="0" lang="nl-NL" sz="1800" b="1" i="0" u="none" strike="noStrike" kern="1200" cap="none" spc="30" normalizeH="0" baseline="0" noProof="0" dirty="0">
                <a:ln>
                  <a:noFill/>
                </a:ln>
                <a:solidFill>
                  <a:srgbClr val="3AAA35"/>
                </a:solidFill>
                <a:effectLst/>
                <a:uLnTx/>
                <a:uFillTx/>
                <a:latin typeface="Arial"/>
                <a:ea typeface="+mn-ea"/>
                <a:cs typeface="+mn-cs"/>
              </a:rPr>
              <a:t>Contrat / SLA avec les parties concernées </a:t>
            </a:r>
            <a:r>
              <a:rPr kumimoji="0" lang="nl-NL" sz="1800" b="0" i="0" u="none" strike="noStrike" kern="1200" cap="none" spc="30" normalizeH="0" baseline="0" noProof="0" dirty="0">
                <a:ln>
                  <a:noFill/>
                </a:ln>
                <a:solidFill>
                  <a:srgbClr val="58595B"/>
                </a:solidFill>
                <a:effectLst/>
                <a:uLnTx/>
                <a:uFillTx/>
                <a:latin typeface="Arial"/>
                <a:ea typeface="+mn-ea"/>
                <a:cs typeface="+mn-cs"/>
              </a:rPr>
              <a:t>(plusieurs services peuvent être inclus dans un seul SLA)</a:t>
            </a:r>
          </a:p>
          <a:p>
            <a:pPr marL="1085850" marR="0" lvl="1" indent="-342900" algn="l"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1" i="0" u="none" strike="noStrike" kern="1200" cap="none" spc="0" normalizeH="0" baseline="0" noProof="0" dirty="0">
                <a:ln>
                  <a:noFill/>
                </a:ln>
                <a:solidFill>
                  <a:srgbClr val="3AAA35"/>
                </a:solidFill>
                <a:effectLst/>
                <a:uLnTx/>
                <a:uFillTx/>
                <a:latin typeface="Arial"/>
                <a:ea typeface="+mn-ea"/>
                <a:cs typeface="+mn-cs"/>
              </a:rPr>
              <a:t>Tâches et responsabilités </a:t>
            </a:r>
            <a:r>
              <a:rPr kumimoji="0" lang="nl-NL" sz="1800" b="0" i="0" u="none" strike="noStrike" kern="1200" cap="none" spc="0" normalizeH="0" baseline="0" noProof="0" dirty="0">
                <a:ln>
                  <a:noFill/>
                </a:ln>
                <a:solidFill>
                  <a:srgbClr val="58595B"/>
                </a:solidFill>
                <a:effectLst/>
                <a:uLnTx/>
                <a:uFillTx/>
                <a:latin typeface="Arial"/>
                <a:ea typeface="+mn-ea"/>
                <a:cs typeface="+mn-cs"/>
              </a:rPr>
              <a:t>de toutes les parties</a:t>
            </a:r>
          </a:p>
          <a:p>
            <a:pPr marL="1085850" marR="0" lvl="1" indent="-342900" algn="l"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1" i="0" u="none" strike="noStrike" kern="1200" cap="none" spc="0" normalizeH="0" baseline="0" noProof="0" dirty="0">
                <a:ln>
                  <a:noFill/>
                </a:ln>
                <a:solidFill>
                  <a:srgbClr val="3AAA35"/>
                </a:solidFill>
                <a:effectLst/>
                <a:uLnTx/>
                <a:uFillTx/>
                <a:latin typeface="Arial"/>
                <a:ea typeface="+mn-ea"/>
                <a:cs typeface="+mn-cs"/>
              </a:rPr>
              <a:t>La direction du laboratoire est toujours responsable en dernier ressort </a:t>
            </a:r>
            <a:r>
              <a:rPr kumimoji="0" lang="nl-NL" sz="1800" b="0" i="0" u="none" strike="noStrike" kern="1200" cap="none" spc="0" normalizeH="0" baseline="0" noProof="0" dirty="0">
                <a:ln>
                  <a:noFill/>
                </a:ln>
                <a:solidFill>
                  <a:srgbClr val="58595B"/>
                </a:solidFill>
                <a:effectLst/>
                <a:uLnTx/>
                <a:uFillTx/>
                <a:latin typeface="Arial"/>
                <a:ea typeface="+mn-ea"/>
                <a:cs typeface="+mn-cs"/>
              </a:rPr>
              <a:t>de la qualité des analyses</a:t>
            </a:r>
          </a:p>
          <a:p>
            <a:pPr marL="1085850" marR="0" lvl="1" indent="-342900" algn="l" defTabSz="914400" rtl="0" eaLnBrk="1" fontAlgn="auto" latinLnBrk="0" hangingPunct="1">
              <a:lnSpc>
                <a:spcPct val="100000"/>
              </a:lnSpc>
              <a:spcBef>
                <a:spcPct val="20000"/>
              </a:spcBef>
              <a:spcAft>
                <a:spcPts val="0"/>
              </a:spcAft>
              <a:buClrTx/>
              <a:buSzTx/>
              <a:buFont typeface="Arial" panose="020B0604020202020204" pitchFamily="34" charset="0"/>
              <a:buBlip>
                <a:blip r:embed="rId2"/>
              </a:buBlip>
              <a:tabLst/>
              <a:defRPr/>
            </a:pPr>
            <a:r>
              <a:rPr kumimoji="0" lang="nl-NL" sz="1800" b="0" i="0" u="none" strike="noStrike" kern="1200" cap="none" spc="0" normalizeH="0" baseline="0" noProof="0" dirty="0">
                <a:ln>
                  <a:noFill/>
                </a:ln>
                <a:solidFill>
                  <a:srgbClr val="58595B"/>
                </a:solidFill>
                <a:effectLst/>
                <a:uLnTx/>
                <a:uFillTx/>
                <a:latin typeface="Arial"/>
                <a:ea typeface="+mn-ea"/>
                <a:cs typeface="+mn-cs"/>
              </a:rPr>
              <a:t>Accords</a:t>
            </a:r>
            <a:r>
              <a:rPr kumimoji="0" lang="nl-NL" sz="1800" b="1" i="0" u="none" strike="noStrike" kern="1200" cap="none" spc="0" normalizeH="0" baseline="0" noProof="0" dirty="0">
                <a:ln>
                  <a:noFill/>
                </a:ln>
                <a:solidFill>
                  <a:srgbClr val="3AAA35"/>
                </a:solidFill>
                <a:effectLst/>
                <a:uLnTx/>
                <a:uFillTx/>
                <a:latin typeface="Arial"/>
                <a:ea typeface="+mn-ea"/>
                <a:cs typeface="+mn-cs"/>
              </a:rPr>
              <a:t> d'évaluation périodique</a:t>
            </a:r>
          </a:p>
        </p:txBody>
      </p:sp>
    </p:spTree>
    <p:extLst>
      <p:ext uri="{BB962C8B-B14F-4D97-AF65-F5344CB8AC3E}">
        <p14:creationId xmlns:p14="http://schemas.microsoft.com/office/powerpoint/2010/main" val="3017121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99005-F9DA-4826-83D8-40368CD2F813}"/>
              </a:ext>
            </a:extLst>
          </p:cNvPr>
          <p:cNvSpPr>
            <a:spLocks noGrp="1"/>
          </p:cNvSpPr>
          <p:nvPr>
            <p:ph type="title"/>
          </p:nvPr>
        </p:nvSpPr>
        <p:spPr/>
        <p:txBody>
          <a:bodyPr/>
          <a:lstStyle/>
          <a:p>
            <a:pPr algn="l"/>
            <a:r>
              <a:rPr lang="fr-FR" dirty="0">
                <a:solidFill>
                  <a:schemeClr val="tx2"/>
                </a:solidFill>
              </a:rPr>
              <a:t>POCT</a:t>
            </a:r>
            <a:endParaRPr lang="nl-NL" dirty="0"/>
          </a:p>
        </p:txBody>
      </p:sp>
      <p:pic>
        <p:nvPicPr>
          <p:cNvPr id="3" name="Picture 2">
            <a:extLst>
              <a:ext uri="{FF2B5EF4-FFF2-40B4-BE49-F238E27FC236}">
                <a16:creationId xmlns:a16="http://schemas.microsoft.com/office/drawing/2014/main" id="{425ADC12-FD0E-4BC8-A8BD-E917B158F2C4}"/>
              </a:ext>
            </a:extLst>
          </p:cNvPr>
          <p:cNvPicPr>
            <a:picLocks noChangeAspect="1"/>
          </p:cNvPicPr>
          <p:nvPr/>
        </p:nvPicPr>
        <p:blipFill>
          <a:blip r:embed="rId2"/>
          <a:stretch>
            <a:fillRect/>
          </a:stretch>
        </p:blipFill>
        <p:spPr>
          <a:xfrm>
            <a:off x="301250" y="1825625"/>
            <a:ext cx="11589500" cy="3468925"/>
          </a:xfrm>
          <a:prstGeom prst="rect">
            <a:avLst/>
          </a:prstGeom>
        </p:spPr>
      </p:pic>
      <p:sp>
        <p:nvSpPr>
          <p:cNvPr id="7" name="Rechthoek: afgeronde hoeken 6">
            <a:extLst>
              <a:ext uri="{FF2B5EF4-FFF2-40B4-BE49-F238E27FC236}">
                <a16:creationId xmlns:a16="http://schemas.microsoft.com/office/drawing/2014/main" id="{3C84ADF5-8FBD-4551-BF4A-9DF080A0E2DE}"/>
              </a:ext>
            </a:extLst>
          </p:cNvPr>
          <p:cNvSpPr/>
          <p:nvPr/>
        </p:nvSpPr>
        <p:spPr>
          <a:xfrm rot="1486542">
            <a:off x="9209514" y="692262"/>
            <a:ext cx="2905356" cy="720080"/>
          </a:xfrm>
          <a:prstGeom prst="roundRect">
            <a:avLst/>
          </a:prstGeom>
          <a:solidFill>
            <a:srgbClr val="C85019"/>
          </a:solidFill>
          <a:ln w="25400" cap="flat" cmpd="sng" algn="ctr">
            <a:solidFill>
              <a:srgbClr val="C85019">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BE" sz="1600" b="0" i="0" u="none" strike="noStrike" kern="0" cap="none" spc="0" normalizeH="0" baseline="0" noProof="0" dirty="0">
                <a:ln>
                  <a:noFill/>
                </a:ln>
                <a:solidFill>
                  <a:srgbClr val="FFFFFF"/>
                </a:solidFill>
                <a:effectLst/>
                <a:uLnTx/>
                <a:uFillTx/>
                <a:latin typeface="Arial"/>
                <a:ea typeface="+mn-ea"/>
                <a:cs typeface="+mn-cs"/>
              </a:rPr>
              <a:t>Chap9 contient quelques exigences</a:t>
            </a:r>
            <a:r>
              <a:rPr kumimoji="0" lang="nl-BE" sz="1600" b="1" i="0" u="none" strike="noStrike" kern="0" cap="none" spc="0" normalizeH="0" baseline="0" noProof="0" dirty="0">
                <a:ln>
                  <a:noFill/>
                </a:ln>
                <a:solidFill>
                  <a:srgbClr val="FFFFFF"/>
                </a:solidFill>
                <a:effectLst/>
                <a:uLnTx/>
                <a:uFillTx/>
                <a:latin typeface="Arial"/>
                <a:ea typeface="+mn-ea"/>
                <a:cs typeface="+mn-cs"/>
              </a:rPr>
              <a:t> supplémentaires</a:t>
            </a:r>
          </a:p>
        </p:txBody>
      </p:sp>
    </p:spTree>
    <p:extLst>
      <p:ext uri="{BB962C8B-B14F-4D97-AF65-F5344CB8AC3E}">
        <p14:creationId xmlns:p14="http://schemas.microsoft.com/office/powerpoint/2010/main" val="3120094190"/>
      </p:ext>
    </p:extLst>
  </p:cSld>
  <p:clrMapOvr>
    <a:masterClrMapping/>
  </p:clrMapOvr>
</p:sld>
</file>

<file path=ppt/theme/theme1.xml><?xml version="1.0" encoding="utf-8"?>
<a:theme xmlns:a="http://schemas.openxmlformats.org/drawingml/2006/main" name="Sciensano">
  <a:themeElements>
    <a:clrScheme name="Sciensano24">
      <a:dk1>
        <a:srgbClr val="58595B"/>
      </a:dk1>
      <a:lt1>
        <a:srgbClr val="A5A5A5"/>
      </a:lt1>
      <a:dk2>
        <a:srgbClr val="006633"/>
      </a:dk2>
      <a:lt2>
        <a:srgbClr val="3AAA35"/>
      </a:lt2>
      <a:accent1>
        <a:srgbClr val="16392C"/>
      </a:accent1>
      <a:accent2>
        <a:srgbClr val="DFEAD1"/>
      </a:accent2>
      <a:accent3>
        <a:srgbClr val="BCCF00"/>
      </a:accent3>
      <a:accent4>
        <a:srgbClr val="FAD500"/>
      </a:accent4>
      <a:accent5>
        <a:srgbClr val="F29D00"/>
      </a:accent5>
      <a:accent6>
        <a:srgbClr val="C85019"/>
      </a:accent6>
      <a:hlink>
        <a:srgbClr val="58595B"/>
      </a:hlink>
      <a:folHlink>
        <a:srgbClr val="3AAA35"/>
      </a:folHlink>
    </a:clrScheme>
    <a:fontScheme name="Sciensan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FR" id="{DCC0F16C-4840-4659-B094-9AF27C3FD0F2}" vid="{6D8382D3-89B7-438D-B142-382E711927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PresentationFR</Template>
  <TotalTime>463</TotalTime>
  <Words>2059</Words>
  <Application>Microsoft Office PowerPoint</Application>
  <PresentationFormat>Breedbeeld</PresentationFormat>
  <Paragraphs>169</Paragraphs>
  <Slides>30</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30</vt:i4>
      </vt:variant>
    </vt:vector>
  </HeadingPairs>
  <TitlesOfParts>
    <vt:vector size="34" baseType="lpstr">
      <vt:lpstr>Aptos</vt:lpstr>
      <vt:lpstr>Arial</vt:lpstr>
      <vt:lpstr>Calibri</vt:lpstr>
      <vt:lpstr>Sciensano</vt:lpstr>
      <vt:lpstr>Directive pratique  biologie clinique</vt:lpstr>
      <vt:lpstr>VERSION 2017    VERSION 2025</vt:lpstr>
      <vt:lpstr>Nouvelle structure du document</vt:lpstr>
      <vt:lpstr>Nouvelle structure du document</vt:lpstr>
      <vt:lpstr>Modifications de fond</vt:lpstr>
      <vt:lpstr>Modifications de fond</vt:lpstr>
      <vt:lpstr>Gestion des risques</vt:lpstr>
      <vt:lpstr>POCT</vt:lpstr>
      <vt:lpstr>POCT</vt:lpstr>
      <vt:lpstr>POCT</vt:lpstr>
      <vt:lpstr>Comparabilité des résultats</vt:lpstr>
      <vt:lpstr>Rapports simplifiés</vt:lpstr>
      <vt:lpstr>Rapports via des systèmes experts</vt:lpstr>
      <vt:lpstr>Partage d’informations confidentielles</vt:lpstr>
      <vt:lpstr>Modifications de fond</vt:lpstr>
      <vt:lpstr>Vérification</vt:lpstr>
      <vt:lpstr>Vérification</vt:lpstr>
      <vt:lpstr>Vérification</vt:lpstr>
      <vt:lpstr>Garantie de résultats lors de l’entretien/des interventions</vt:lpstr>
      <vt:lpstr>Fréquence des contrôles qualité internes</vt:lpstr>
      <vt:lpstr>Présence d’un biologiste clinicien</vt:lpstr>
      <vt:lpstr>Centre d’activité POCT</vt:lpstr>
      <vt:lpstr>Attribution des compétences au personnel</vt:lpstr>
      <vt:lpstr>Modifications de fond</vt:lpstr>
      <vt:lpstr>Modification des résultats</vt:lpstr>
      <vt:lpstr>Responsable de la biosécurité</vt:lpstr>
      <vt:lpstr>Evaluation des fournisseurs</vt:lpstr>
      <vt:lpstr>VERSION 2025    VISITES</vt:lpstr>
      <vt:lpstr>Impact sur les visites/audits de Sciensano</vt:lpstr>
      <vt:lpstr>Arnaud Capron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Directive pratique  biologie clinique</dc:title>
  <dc:creator>Arnaud Capron</dc:creator>
  <cp:lastModifiedBy>Gregor Pairoux</cp:lastModifiedBy>
  <cp:revision>7</cp:revision>
  <dcterms:created xsi:type="dcterms:W3CDTF">2025-08-25T12:41:36Z</dcterms:created>
  <dcterms:modified xsi:type="dcterms:W3CDTF">2025-09-02T19:55:08Z</dcterms:modified>
</cp:coreProperties>
</file>